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3"/>
  </p:notesMasterIdLst>
  <p:sldIdLst>
    <p:sldId id="256" r:id="rId4"/>
    <p:sldId id="259" r:id="rId5"/>
    <p:sldId id="257" r:id="rId6"/>
    <p:sldId id="282" r:id="rId7"/>
    <p:sldId id="278" r:id="rId8"/>
    <p:sldId id="279" r:id="rId9"/>
    <p:sldId id="280" r:id="rId10"/>
    <p:sldId id="281" r:id="rId11"/>
    <p:sldId id="283" r:id="rId12"/>
    <p:sldId id="270" r:id="rId13"/>
    <p:sldId id="286" r:id="rId14"/>
    <p:sldId id="269" r:id="rId15"/>
    <p:sldId id="284" r:id="rId16"/>
    <p:sldId id="285" r:id="rId17"/>
    <p:sldId id="268" r:id="rId18"/>
    <p:sldId id="266" r:id="rId19"/>
    <p:sldId id="267" r:id="rId20"/>
    <p:sldId id="264" r:id="rId21"/>
    <p:sldId id="258"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zelits Lisa EXTERN" initials="WLE" lastIdx="1" clrIdx="0">
    <p:extLst>
      <p:ext uri="{19B8F6BF-5375-455C-9EA6-DF929625EA0E}">
        <p15:presenceInfo xmlns:p15="http://schemas.microsoft.com/office/powerpoint/2012/main" userId="S-1-5-21-1921907814-3076932198-1648291040-104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7C7C7C"/>
    <a:srgbClr val="795800"/>
    <a:srgbClr val="818181"/>
    <a:srgbClr val="7F6000"/>
    <a:srgbClr val="F4F3D9"/>
    <a:srgbClr val="FFFF99"/>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3792" autoAdjust="0"/>
  </p:normalViewPr>
  <p:slideViewPr>
    <p:cSldViewPr snapToGrid="0">
      <p:cViewPr>
        <p:scale>
          <a:sx n="69" d="100"/>
          <a:sy n="69" d="100"/>
        </p:scale>
        <p:origin x="4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8B59A-9FC4-496E-942C-96843C1B7185}" type="datetimeFigureOut">
              <a:rPr lang="en-US" smtClean="0"/>
              <a:t>11/14/2022</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8832A-4141-455B-8633-901C5D9DCAB4}" type="slidenum">
              <a:rPr lang="en-US" smtClean="0"/>
              <a:t>‹Nr.›</a:t>
            </a:fld>
            <a:endParaRPr lang="en-US"/>
          </a:p>
        </p:txBody>
      </p:sp>
    </p:spTree>
    <p:extLst>
      <p:ext uri="{BB962C8B-B14F-4D97-AF65-F5344CB8AC3E}">
        <p14:creationId xmlns:p14="http://schemas.microsoft.com/office/powerpoint/2010/main" val="383329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2</a:t>
            </a:fld>
            <a:endParaRPr lang="en-US"/>
          </a:p>
        </p:txBody>
      </p:sp>
    </p:spTree>
    <p:extLst>
      <p:ext uri="{BB962C8B-B14F-4D97-AF65-F5344CB8AC3E}">
        <p14:creationId xmlns:p14="http://schemas.microsoft.com/office/powerpoint/2010/main" val="2922713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dirty="0"/>
              <a:t>The frequency band around the tolling frequency at 5.8 GHz is becoming used more and more.</a:t>
            </a:r>
          </a:p>
          <a:p>
            <a:r>
              <a:rPr lang="en-US" sz="2000" dirty="0"/>
              <a:t>Potential negative impact on profit situation of toll chargers:</a:t>
            </a:r>
          </a:p>
          <a:p>
            <a:pPr lvl="1"/>
            <a:r>
              <a:rPr lang="en-US" sz="1600" dirty="0"/>
              <a:t>Compare revenue and success rate</a:t>
            </a:r>
          </a:p>
          <a:p>
            <a:pPr lvl="1"/>
            <a:r>
              <a:rPr lang="en-US" sz="1600" dirty="0"/>
              <a:t>Local short-term interference in individual toll stations might be </a:t>
            </a:r>
            <a:r>
              <a:rPr lang="en-US" sz="1600" b="1" dirty="0"/>
              <a:t>partially</a:t>
            </a:r>
            <a:r>
              <a:rPr lang="en-US" sz="1600" dirty="0"/>
              <a:t> corrected by the tolling protocol</a:t>
            </a:r>
          </a:p>
          <a:p>
            <a:pPr lvl="1"/>
            <a:r>
              <a:rPr lang="en-US" sz="1600" dirty="0"/>
              <a:t>Extensive interferences lead to a </a:t>
            </a:r>
            <a:r>
              <a:rPr lang="en-US" sz="1600" b="1" dirty="0"/>
              <a:t>decrease of the success rate</a:t>
            </a:r>
            <a:r>
              <a:rPr lang="en-US" sz="1600" dirty="0"/>
              <a:t>.</a:t>
            </a:r>
          </a:p>
          <a:p>
            <a:r>
              <a:rPr lang="en-US" sz="2000" dirty="0"/>
              <a:t>Interferences will only be discovered if the robustness mechanism in the toll system doesn‘t work anymore. But at this point it is too late as the interfering systems are already on the market and in the field.</a:t>
            </a:r>
          </a:p>
          <a:p>
            <a:r>
              <a:rPr lang="en-US" sz="2000" dirty="0"/>
              <a:t>Developments of the frequency regulation and </a:t>
            </a:r>
            <a:r>
              <a:rPr lang="en-US" sz="2000" dirty="0" err="1"/>
              <a:t>standardisation</a:t>
            </a:r>
            <a:r>
              <a:rPr lang="en-US" sz="2000" dirty="0"/>
              <a:t> in this area </a:t>
            </a:r>
            <a:r>
              <a:rPr lang="en-US" sz="2000" b="1" dirty="0"/>
              <a:t>has to </a:t>
            </a:r>
            <a:r>
              <a:rPr lang="en-US" sz="2000" dirty="0"/>
              <a:t>be followed. </a:t>
            </a:r>
          </a:p>
          <a:p>
            <a:r>
              <a:rPr lang="en-US" sz="2000" dirty="0"/>
              <a:t>Therefore: </a:t>
            </a:r>
            <a:r>
              <a:rPr lang="en-US" sz="2000" b="1" dirty="0"/>
              <a:t>active cooperation in CEPT, ETSI and CEN, in order to prevent and avoid problems</a:t>
            </a:r>
          </a:p>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14</a:t>
            </a:fld>
            <a:endParaRPr lang="en-US"/>
          </a:p>
        </p:txBody>
      </p:sp>
    </p:spTree>
    <p:extLst>
      <p:ext uri="{BB962C8B-B14F-4D97-AF65-F5344CB8AC3E}">
        <p14:creationId xmlns:p14="http://schemas.microsoft.com/office/powerpoint/2010/main" val="263931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16</a:t>
            </a:fld>
            <a:endParaRPr lang="en-US"/>
          </a:p>
        </p:txBody>
      </p:sp>
    </p:spTree>
    <p:extLst>
      <p:ext uri="{BB962C8B-B14F-4D97-AF65-F5344CB8AC3E}">
        <p14:creationId xmlns:p14="http://schemas.microsoft.com/office/powerpoint/2010/main" val="3911397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t>Database with protected zones around toll stations</a:t>
            </a:r>
          </a:p>
          <a:p>
            <a:r>
              <a:rPr lang="en-US" sz="1200" dirty="0"/>
              <a:t>Interference mitigation in protected zone mitigation techniques are to be used </a:t>
            </a:r>
          </a:p>
          <a:p>
            <a:r>
              <a:rPr lang="en-US" sz="1200" dirty="0"/>
              <a:t>Mitigation in protected zones is mandatory for ITS equipment.</a:t>
            </a:r>
          </a:p>
          <a:p>
            <a:r>
              <a:rPr lang="en-US" sz="1200" dirty="0"/>
              <a:t>Other radio applications can use the ASECAP protected zone database as well (</a:t>
            </a:r>
            <a:r>
              <a:rPr lang="en-US" sz="1200" dirty="0" err="1"/>
              <a:t>WiFi</a:t>
            </a:r>
            <a:r>
              <a:rPr lang="en-US" sz="1200" dirty="0"/>
              <a:t>, Wireless Industrial Applications, etc.)</a:t>
            </a:r>
          </a:p>
          <a:p>
            <a:r>
              <a:rPr lang="en-US" sz="1200" dirty="0"/>
              <a:t>Essential advantage: protected zones are just a small part of the land area of a country – thus the impact on other radio applications is small</a:t>
            </a:r>
          </a:p>
          <a:p>
            <a:r>
              <a:rPr lang="en-US" sz="1200" dirty="0"/>
              <a:t>Frequency regulation (CEPT) and </a:t>
            </a:r>
            <a:r>
              <a:rPr lang="en-US" sz="1200" dirty="0" err="1"/>
              <a:t>standardisation</a:t>
            </a:r>
            <a:r>
              <a:rPr lang="en-US" sz="1200" dirty="0"/>
              <a:t> (ETSI) have been made aware of the database.</a:t>
            </a:r>
          </a:p>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17</a:t>
            </a:fld>
            <a:endParaRPr lang="en-US"/>
          </a:p>
        </p:txBody>
      </p:sp>
    </p:spTree>
    <p:extLst>
      <p:ext uri="{BB962C8B-B14F-4D97-AF65-F5344CB8AC3E}">
        <p14:creationId xmlns:p14="http://schemas.microsoft.com/office/powerpoint/2010/main" val="3056113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18</a:t>
            </a:fld>
            <a:endParaRPr lang="en-US"/>
          </a:p>
        </p:txBody>
      </p:sp>
    </p:spTree>
    <p:extLst>
      <p:ext uri="{BB962C8B-B14F-4D97-AF65-F5344CB8AC3E}">
        <p14:creationId xmlns:p14="http://schemas.microsoft.com/office/powerpoint/2010/main" val="371070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3</a:t>
            </a:fld>
            <a:endParaRPr lang="en-US"/>
          </a:p>
        </p:txBody>
      </p:sp>
    </p:spTree>
    <p:extLst>
      <p:ext uri="{BB962C8B-B14F-4D97-AF65-F5344CB8AC3E}">
        <p14:creationId xmlns:p14="http://schemas.microsoft.com/office/powerpoint/2010/main" val="329579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t>Interference is the effect of </a:t>
            </a:r>
            <a:r>
              <a:rPr lang="en-US" sz="1200" b="1" dirty="0"/>
              <a:t>unwanted energy </a:t>
            </a:r>
            <a:r>
              <a:rPr lang="en-US" sz="1200" dirty="0"/>
              <a:t>upon reception in a radio communication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There is no exclusive usage </a:t>
            </a:r>
            <a:r>
              <a:rPr lang="en-US" sz="1200" dirty="0"/>
              <a:t>of the tolling frequency band </a:t>
            </a:r>
          </a:p>
          <a:p>
            <a:r>
              <a:rPr lang="en-US" sz="1200" dirty="0"/>
              <a:t>This means: </a:t>
            </a:r>
            <a:r>
              <a:rPr lang="en-US" sz="1200" b="1" dirty="0"/>
              <a:t>interference cannot be completely avoided</a:t>
            </a:r>
            <a:r>
              <a:rPr lang="en-US" sz="1200" dirty="0"/>
              <a:t>. The regulation assumes protection distances or requires mitigation techniques.</a:t>
            </a:r>
          </a:p>
          <a:p>
            <a:r>
              <a:rPr lang="en-US" sz="1200" dirty="0"/>
              <a:t>Incumbent applications are normally protected.</a:t>
            </a:r>
          </a:p>
          <a:p>
            <a:r>
              <a:rPr lang="en-US" sz="1200" dirty="0"/>
              <a:t>The regulation for road tolling systems is very old. However, „short range devices“ have even older rights.</a:t>
            </a:r>
          </a:p>
          <a:p>
            <a:r>
              <a:rPr lang="en-US" sz="1200" dirty="0"/>
              <a:t>New radio applications have to demonstrate that the incumbents don‘t get interfered. For that reason, CEPT performs compatibility studies.</a:t>
            </a:r>
          </a:p>
        </p:txBody>
      </p:sp>
      <p:sp>
        <p:nvSpPr>
          <p:cNvPr id="4" name="Foliennummernplatzhalter 3"/>
          <p:cNvSpPr>
            <a:spLocks noGrp="1"/>
          </p:cNvSpPr>
          <p:nvPr>
            <p:ph type="sldNum" sz="quarter" idx="10"/>
          </p:nvPr>
        </p:nvSpPr>
        <p:spPr/>
        <p:txBody>
          <a:bodyPr/>
          <a:lstStyle/>
          <a:p>
            <a:fld id="{C128832A-4141-455B-8633-901C5D9DCAB4}" type="slidenum">
              <a:rPr lang="en-US" smtClean="0"/>
              <a:t>4</a:t>
            </a:fld>
            <a:endParaRPr lang="en-US"/>
          </a:p>
        </p:txBody>
      </p:sp>
    </p:spTree>
    <p:extLst>
      <p:ext uri="{BB962C8B-B14F-4D97-AF65-F5344CB8AC3E}">
        <p14:creationId xmlns:p14="http://schemas.microsoft.com/office/powerpoint/2010/main" val="416312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5</a:t>
            </a:fld>
            <a:endParaRPr lang="en-US"/>
          </a:p>
        </p:txBody>
      </p:sp>
    </p:spTree>
    <p:extLst>
      <p:ext uri="{BB962C8B-B14F-4D97-AF65-F5344CB8AC3E}">
        <p14:creationId xmlns:p14="http://schemas.microsoft.com/office/powerpoint/2010/main" val="231636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8</a:t>
            </a:fld>
            <a:endParaRPr lang="en-US"/>
          </a:p>
        </p:txBody>
      </p:sp>
    </p:spTree>
    <p:extLst>
      <p:ext uri="{BB962C8B-B14F-4D97-AF65-F5344CB8AC3E}">
        <p14:creationId xmlns:p14="http://schemas.microsoft.com/office/powerpoint/2010/main" val="257009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9</a:t>
            </a:fld>
            <a:endParaRPr lang="en-US"/>
          </a:p>
        </p:txBody>
      </p:sp>
    </p:spTree>
    <p:extLst>
      <p:ext uri="{BB962C8B-B14F-4D97-AF65-F5344CB8AC3E}">
        <p14:creationId xmlns:p14="http://schemas.microsoft.com/office/powerpoint/2010/main" val="361775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11</a:t>
            </a:fld>
            <a:endParaRPr lang="en-US"/>
          </a:p>
        </p:txBody>
      </p:sp>
    </p:spTree>
    <p:extLst>
      <p:ext uri="{BB962C8B-B14F-4D97-AF65-F5344CB8AC3E}">
        <p14:creationId xmlns:p14="http://schemas.microsoft.com/office/powerpoint/2010/main" val="152791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dirty="0"/>
              <a:t>The frequency band around the tolling frequency at 5.8 GHz is becoming used more and more.</a:t>
            </a:r>
          </a:p>
          <a:p>
            <a:r>
              <a:rPr lang="en-US" sz="2000" dirty="0"/>
              <a:t>Potential negative impact on profit situation of toll chargers:</a:t>
            </a:r>
          </a:p>
          <a:p>
            <a:pPr lvl="1"/>
            <a:r>
              <a:rPr lang="en-US" sz="1600" dirty="0"/>
              <a:t>Compare revenue and success rate</a:t>
            </a:r>
          </a:p>
          <a:p>
            <a:pPr lvl="1"/>
            <a:r>
              <a:rPr lang="en-US" sz="1600" dirty="0"/>
              <a:t>Local short-term interference in individual toll stations might be </a:t>
            </a:r>
            <a:r>
              <a:rPr lang="en-US" sz="1600" b="1" dirty="0"/>
              <a:t>partially</a:t>
            </a:r>
            <a:r>
              <a:rPr lang="en-US" sz="1600" dirty="0"/>
              <a:t> corrected by the tolling protocol</a:t>
            </a:r>
          </a:p>
          <a:p>
            <a:pPr lvl="1"/>
            <a:r>
              <a:rPr lang="en-US" sz="1600" dirty="0"/>
              <a:t>Extensive interferences lead to a </a:t>
            </a:r>
            <a:r>
              <a:rPr lang="en-US" sz="1600" b="1" dirty="0"/>
              <a:t>decrease of the success rate</a:t>
            </a:r>
            <a:r>
              <a:rPr lang="en-US" sz="1600" dirty="0"/>
              <a:t>.</a:t>
            </a:r>
          </a:p>
          <a:p>
            <a:r>
              <a:rPr lang="en-US" sz="2000" dirty="0"/>
              <a:t>Interferences will only be discovered if the robustness mechanism in the toll system doesn‘t work anymore. But at this point it is too late as the interfering systems are already on the market and in the field.</a:t>
            </a:r>
          </a:p>
          <a:p>
            <a:r>
              <a:rPr lang="en-US" sz="2000" dirty="0"/>
              <a:t>Developments of the frequency regulation and </a:t>
            </a:r>
            <a:r>
              <a:rPr lang="en-US" sz="2000" dirty="0" err="1"/>
              <a:t>standardisation</a:t>
            </a:r>
            <a:r>
              <a:rPr lang="en-US" sz="2000" dirty="0"/>
              <a:t> in this area </a:t>
            </a:r>
            <a:r>
              <a:rPr lang="en-US" sz="2000" b="1" dirty="0"/>
              <a:t>has to </a:t>
            </a:r>
            <a:r>
              <a:rPr lang="en-US" sz="2000" dirty="0"/>
              <a:t>be followed. </a:t>
            </a:r>
          </a:p>
          <a:p>
            <a:r>
              <a:rPr lang="en-US" sz="2000" dirty="0"/>
              <a:t>Therefore: </a:t>
            </a:r>
            <a:r>
              <a:rPr lang="en-US" sz="2000" b="1" dirty="0"/>
              <a:t>active cooperation in CEPT, ETSI and CEN, in order to prevent and avoid problems</a:t>
            </a:r>
          </a:p>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12</a:t>
            </a:fld>
            <a:endParaRPr lang="en-US"/>
          </a:p>
        </p:txBody>
      </p:sp>
    </p:spTree>
    <p:extLst>
      <p:ext uri="{BB962C8B-B14F-4D97-AF65-F5344CB8AC3E}">
        <p14:creationId xmlns:p14="http://schemas.microsoft.com/office/powerpoint/2010/main" val="155708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128832A-4141-455B-8633-901C5D9DCAB4}" type="slidenum">
              <a:rPr lang="en-US" smtClean="0"/>
              <a:t>13</a:t>
            </a:fld>
            <a:endParaRPr lang="en-US"/>
          </a:p>
        </p:txBody>
      </p:sp>
    </p:spTree>
    <p:extLst>
      <p:ext uri="{BB962C8B-B14F-4D97-AF65-F5344CB8AC3E}">
        <p14:creationId xmlns:p14="http://schemas.microsoft.com/office/powerpoint/2010/main" val="2453016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descr="Une image contenant vieux&#10;&#10;Description générée automatiquement">
            <a:extLst>
              <a:ext uri="{FF2B5EF4-FFF2-40B4-BE49-F238E27FC236}">
                <a16:creationId xmlns:a16="http://schemas.microsoft.com/office/drawing/2014/main" id="{2AC07A66-8445-C941-4657-02233F5A6706}"/>
              </a:ext>
            </a:extLst>
          </p:cNvPr>
          <p:cNvPicPr>
            <a:picLocks/>
          </p:cNvPicPr>
          <p:nvPr userDrawn="1"/>
        </p:nvPicPr>
        <p:blipFill rotWithShape="1">
          <a:blip r:embed="rId2">
            <a:extLst>
              <a:ext uri="{28A0092B-C50C-407E-A947-70E740481C1C}">
                <a14:useLocalDpi xmlns:a14="http://schemas.microsoft.com/office/drawing/2010/main" val="0"/>
              </a:ext>
            </a:extLst>
          </a:blip>
          <a:srcRect t="13997" b="12475"/>
          <a:stretch/>
        </p:blipFill>
        <p:spPr>
          <a:xfrm>
            <a:off x="6485" y="483808"/>
            <a:ext cx="12185515" cy="5368812"/>
          </a:xfrm>
          <a:prstGeom prst="rect">
            <a:avLst/>
          </a:prstGeom>
        </p:spPr>
      </p:pic>
      <p:sp>
        <p:nvSpPr>
          <p:cNvPr id="8" name="Rectangle 7">
            <a:extLst>
              <a:ext uri="{FF2B5EF4-FFF2-40B4-BE49-F238E27FC236}">
                <a16:creationId xmlns:a16="http://schemas.microsoft.com/office/drawing/2014/main" id="{20424713-8DD5-12FC-3976-55D6EF24CA39}"/>
              </a:ext>
            </a:extLst>
          </p:cNvPr>
          <p:cNvSpPr/>
          <p:nvPr userDrawn="1"/>
        </p:nvSpPr>
        <p:spPr>
          <a:xfrm>
            <a:off x="-7726" y="0"/>
            <a:ext cx="12210000" cy="1752600"/>
          </a:xfrm>
          <a:prstGeom prst="rect">
            <a:avLst/>
          </a:prstGeom>
          <a:solidFill>
            <a:srgbClr val="C8B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9" name="Image 8">
            <a:extLst>
              <a:ext uri="{FF2B5EF4-FFF2-40B4-BE49-F238E27FC236}">
                <a16:creationId xmlns:a16="http://schemas.microsoft.com/office/drawing/2014/main" id="{227F894E-DF56-7061-B9FC-10EBD35CAC6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78143" y="92156"/>
            <a:ext cx="1664332" cy="1660444"/>
          </a:xfrm>
          <a:prstGeom prst="rect">
            <a:avLst/>
          </a:prstGeom>
        </p:spPr>
      </p:pic>
      <p:sp>
        <p:nvSpPr>
          <p:cNvPr id="10" name="ZoneTexte 9">
            <a:extLst>
              <a:ext uri="{FF2B5EF4-FFF2-40B4-BE49-F238E27FC236}">
                <a16:creationId xmlns:a16="http://schemas.microsoft.com/office/drawing/2014/main" id="{0F812471-831B-F02D-A7A2-A748485B5FF9}"/>
              </a:ext>
            </a:extLst>
          </p:cNvPr>
          <p:cNvSpPr txBox="1"/>
          <p:nvPr userDrawn="1"/>
        </p:nvSpPr>
        <p:spPr>
          <a:xfrm>
            <a:off x="565938" y="-64825"/>
            <a:ext cx="7315200" cy="923330"/>
          </a:xfrm>
          <a:prstGeom prst="rect">
            <a:avLst/>
          </a:prstGeom>
          <a:noFill/>
        </p:spPr>
        <p:txBody>
          <a:bodyPr wrap="square" rtlCol="0">
            <a:spAutoFit/>
          </a:bodyPr>
          <a:lstStyle/>
          <a:p>
            <a:r>
              <a:rPr lang="fr-BE" sz="5400" b="1" dirty="0">
                <a:solidFill>
                  <a:schemeClr val="bg1"/>
                </a:solidFill>
              </a:rPr>
              <a:t>49</a:t>
            </a:r>
            <a:r>
              <a:rPr lang="fr-BE" sz="5400" b="1" baseline="30000" dirty="0">
                <a:solidFill>
                  <a:schemeClr val="bg1"/>
                </a:solidFill>
              </a:rPr>
              <a:t>th</a:t>
            </a:r>
            <a:r>
              <a:rPr lang="fr-BE" sz="5400" b="1" dirty="0">
                <a:solidFill>
                  <a:schemeClr val="bg1"/>
                </a:solidFill>
              </a:rPr>
              <a:t> ASECAP DAYS</a:t>
            </a:r>
          </a:p>
        </p:txBody>
      </p:sp>
      <p:sp>
        <p:nvSpPr>
          <p:cNvPr id="11" name="ZoneTexte 10">
            <a:extLst>
              <a:ext uri="{FF2B5EF4-FFF2-40B4-BE49-F238E27FC236}">
                <a16:creationId xmlns:a16="http://schemas.microsoft.com/office/drawing/2014/main" id="{AC76B4BF-FD04-A5C7-D18F-D0D059156128}"/>
              </a:ext>
            </a:extLst>
          </p:cNvPr>
          <p:cNvSpPr txBox="1"/>
          <p:nvPr userDrawn="1"/>
        </p:nvSpPr>
        <p:spPr>
          <a:xfrm>
            <a:off x="565938" y="598412"/>
            <a:ext cx="9896796" cy="1200329"/>
          </a:xfrm>
          <a:prstGeom prst="rect">
            <a:avLst/>
          </a:prstGeom>
          <a:noFill/>
        </p:spPr>
        <p:txBody>
          <a:bodyPr wrap="square" rtlCol="0">
            <a:spAutoFit/>
          </a:bodyPr>
          <a:lstStyle/>
          <a:p>
            <a:r>
              <a:rPr lang="fr-BE" sz="3600" b="1" i="1" dirty="0" err="1">
                <a:solidFill>
                  <a:schemeClr val="bg1"/>
                </a:solidFill>
              </a:rPr>
              <a:t>Decarbonizing</a:t>
            </a:r>
            <a:r>
              <a:rPr lang="fr-BE" sz="3600" b="1" i="1" dirty="0">
                <a:solidFill>
                  <a:schemeClr val="bg1"/>
                </a:solidFill>
              </a:rPr>
              <a:t> Road Infrastructure : Challenges, Perspectives and Actions in Tough Economy</a:t>
            </a:r>
          </a:p>
        </p:txBody>
      </p:sp>
      <p:sp>
        <p:nvSpPr>
          <p:cNvPr id="12" name="Rectangle 11">
            <a:extLst>
              <a:ext uri="{FF2B5EF4-FFF2-40B4-BE49-F238E27FC236}">
                <a16:creationId xmlns:a16="http://schemas.microsoft.com/office/drawing/2014/main" id="{E3CB098D-D290-8C1F-8FF0-F8D4B29D7E85}"/>
              </a:ext>
            </a:extLst>
          </p:cNvPr>
          <p:cNvSpPr/>
          <p:nvPr userDrawn="1"/>
        </p:nvSpPr>
        <p:spPr>
          <a:xfrm>
            <a:off x="-7726" y="5936525"/>
            <a:ext cx="430750" cy="8753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3" name="Rectangle 12">
            <a:extLst>
              <a:ext uri="{FF2B5EF4-FFF2-40B4-BE49-F238E27FC236}">
                <a16:creationId xmlns:a16="http://schemas.microsoft.com/office/drawing/2014/main" id="{81F9447D-EAC9-F3FE-9DC7-2C5393F66036}"/>
              </a:ext>
            </a:extLst>
          </p:cNvPr>
          <p:cNvSpPr/>
          <p:nvPr userDrawn="1"/>
        </p:nvSpPr>
        <p:spPr>
          <a:xfrm>
            <a:off x="7434659" y="5898761"/>
            <a:ext cx="4757341" cy="875334"/>
          </a:xfrm>
          <a:prstGeom prst="rect">
            <a:avLst/>
          </a:prstGeom>
          <a:solidFill>
            <a:srgbClr val="E6D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E6D322"/>
              </a:solidFill>
            </a:endParaRPr>
          </a:p>
        </p:txBody>
      </p:sp>
      <p:sp>
        <p:nvSpPr>
          <p:cNvPr id="14" name="ZoneTexte 13">
            <a:extLst>
              <a:ext uri="{FF2B5EF4-FFF2-40B4-BE49-F238E27FC236}">
                <a16:creationId xmlns:a16="http://schemas.microsoft.com/office/drawing/2014/main" id="{84E7D343-5761-9668-9B4F-19F678540020}"/>
              </a:ext>
            </a:extLst>
          </p:cNvPr>
          <p:cNvSpPr txBox="1"/>
          <p:nvPr userDrawn="1"/>
        </p:nvSpPr>
        <p:spPr>
          <a:xfrm>
            <a:off x="7529956" y="6274306"/>
            <a:ext cx="3970962" cy="461665"/>
          </a:xfrm>
          <a:prstGeom prst="rect">
            <a:avLst/>
          </a:prstGeom>
          <a:noFill/>
        </p:spPr>
        <p:txBody>
          <a:bodyPr wrap="square" rtlCol="0">
            <a:spAutoFit/>
          </a:bodyPr>
          <a:lstStyle/>
          <a:p>
            <a:r>
              <a:rPr lang="fr-BE" sz="2400">
                <a:solidFill>
                  <a:schemeClr val="bg1"/>
                </a:solidFill>
              </a:rPr>
              <a:t>24 </a:t>
            </a:r>
            <a:r>
              <a:rPr lang="fr-BE" sz="2400" dirty="0">
                <a:solidFill>
                  <a:schemeClr val="bg1"/>
                </a:solidFill>
              </a:rPr>
              <a:t>– 25 </a:t>
            </a:r>
            <a:r>
              <a:rPr lang="fr-BE" sz="2400" dirty="0" err="1">
                <a:solidFill>
                  <a:schemeClr val="bg1"/>
                </a:solidFill>
              </a:rPr>
              <a:t>November</a:t>
            </a:r>
            <a:r>
              <a:rPr lang="fr-BE" sz="2400" dirty="0">
                <a:solidFill>
                  <a:schemeClr val="bg1"/>
                </a:solidFill>
              </a:rPr>
              <a:t> 2022</a:t>
            </a:r>
          </a:p>
        </p:txBody>
      </p:sp>
      <p:sp>
        <p:nvSpPr>
          <p:cNvPr id="15" name="ZoneTexte 14">
            <a:extLst>
              <a:ext uri="{FF2B5EF4-FFF2-40B4-BE49-F238E27FC236}">
                <a16:creationId xmlns:a16="http://schemas.microsoft.com/office/drawing/2014/main" id="{48502BA5-1C42-B084-1314-E804FDA5A7BE}"/>
              </a:ext>
            </a:extLst>
          </p:cNvPr>
          <p:cNvSpPr txBox="1"/>
          <p:nvPr userDrawn="1"/>
        </p:nvSpPr>
        <p:spPr>
          <a:xfrm>
            <a:off x="7464387" y="5840621"/>
            <a:ext cx="5051463" cy="461665"/>
          </a:xfrm>
          <a:prstGeom prst="rect">
            <a:avLst/>
          </a:prstGeom>
          <a:noFill/>
        </p:spPr>
        <p:txBody>
          <a:bodyPr wrap="square" rtlCol="0">
            <a:spAutoFit/>
          </a:bodyPr>
          <a:lstStyle/>
          <a:p>
            <a:r>
              <a:rPr lang="fr-BE" sz="2400" dirty="0" err="1">
                <a:solidFill>
                  <a:schemeClr val="bg1"/>
                </a:solidFill>
              </a:rPr>
              <a:t>Hotel</a:t>
            </a:r>
            <a:r>
              <a:rPr lang="fr-BE" sz="2400" dirty="0">
                <a:solidFill>
                  <a:schemeClr val="bg1"/>
                </a:solidFill>
              </a:rPr>
              <a:t> Marriott Grand Place, Brussels</a:t>
            </a:r>
          </a:p>
        </p:txBody>
      </p:sp>
    </p:spTree>
    <p:extLst>
      <p:ext uri="{BB962C8B-B14F-4D97-AF65-F5344CB8AC3E}">
        <p14:creationId xmlns:p14="http://schemas.microsoft.com/office/powerpoint/2010/main" val="129287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34B42-07BA-8566-75F2-3EF36A365F57}"/>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762A2D8-BDEA-BCFE-5C07-96CE014B9344}"/>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E27C2EF-D720-5DC0-C173-50E36F44727B}"/>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DC254940-0758-C711-0977-21596DFAEC96}"/>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E82C2EE9-C922-C084-1B5F-F67E1C7CBF97}"/>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167197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B449463-A7F7-A311-4457-4064AA2B7E1B}"/>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96BAF07-E6B3-D99D-95BB-DE26AFB39C39}"/>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F001408-2DAE-D0A9-F608-78F7D587C365}"/>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5ED63F60-653B-8885-593F-CE86D29A3652}"/>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8B3F2E69-08E7-91C5-F1EC-FA7A87C29C7B}"/>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4763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‹Nr.›</a:t>
            </a:fld>
            <a:endParaRPr lang="en-GB"/>
          </a:p>
        </p:txBody>
      </p:sp>
    </p:spTree>
    <p:extLst>
      <p:ext uri="{BB962C8B-B14F-4D97-AF65-F5344CB8AC3E}">
        <p14:creationId xmlns:p14="http://schemas.microsoft.com/office/powerpoint/2010/main" val="1276872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descr="Une image contenant vieux&#10;&#10;Description générée automatiquement">
            <a:extLst>
              <a:ext uri="{FF2B5EF4-FFF2-40B4-BE49-F238E27FC236}">
                <a16:creationId xmlns:a16="http://schemas.microsoft.com/office/drawing/2014/main" id="{2AC07A66-8445-C941-4657-02233F5A6706}"/>
              </a:ext>
            </a:extLst>
          </p:cNvPr>
          <p:cNvPicPr>
            <a:picLocks/>
          </p:cNvPicPr>
          <p:nvPr userDrawn="1"/>
        </p:nvPicPr>
        <p:blipFill rotWithShape="1">
          <a:blip r:embed="rId2">
            <a:extLst>
              <a:ext uri="{28A0092B-C50C-407E-A947-70E740481C1C}">
                <a14:useLocalDpi xmlns:a14="http://schemas.microsoft.com/office/drawing/2010/main" val="0"/>
              </a:ext>
            </a:extLst>
          </a:blip>
          <a:srcRect t="13997" b="12475"/>
          <a:stretch/>
        </p:blipFill>
        <p:spPr>
          <a:xfrm>
            <a:off x="6485" y="483808"/>
            <a:ext cx="12185515" cy="5368812"/>
          </a:xfrm>
          <a:prstGeom prst="rect">
            <a:avLst/>
          </a:prstGeom>
        </p:spPr>
      </p:pic>
      <p:sp>
        <p:nvSpPr>
          <p:cNvPr id="8" name="Rectangle 7">
            <a:extLst>
              <a:ext uri="{FF2B5EF4-FFF2-40B4-BE49-F238E27FC236}">
                <a16:creationId xmlns:a16="http://schemas.microsoft.com/office/drawing/2014/main" id="{20424713-8DD5-12FC-3976-55D6EF24CA39}"/>
              </a:ext>
            </a:extLst>
          </p:cNvPr>
          <p:cNvSpPr/>
          <p:nvPr userDrawn="1"/>
        </p:nvSpPr>
        <p:spPr>
          <a:xfrm>
            <a:off x="-7726" y="0"/>
            <a:ext cx="12210000" cy="1752600"/>
          </a:xfrm>
          <a:prstGeom prst="rect">
            <a:avLst/>
          </a:prstGeom>
          <a:solidFill>
            <a:srgbClr val="C8B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9" name="Image 8">
            <a:extLst>
              <a:ext uri="{FF2B5EF4-FFF2-40B4-BE49-F238E27FC236}">
                <a16:creationId xmlns:a16="http://schemas.microsoft.com/office/drawing/2014/main" id="{227F894E-DF56-7061-B9FC-10EBD35CAC6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78143" y="92156"/>
            <a:ext cx="1664332" cy="1660444"/>
          </a:xfrm>
          <a:prstGeom prst="rect">
            <a:avLst/>
          </a:prstGeom>
        </p:spPr>
      </p:pic>
      <p:sp>
        <p:nvSpPr>
          <p:cNvPr id="10" name="ZoneTexte 9">
            <a:extLst>
              <a:ext uri="{FF2B5EF4-FFF2-40B4-BE49-F238E27FC236}">
                <a16:creationId xmlns:a16="http://schemas.microsoft.com/office/drawing/2014/main" id="{0F812471-831B-F02D-A7A2-A748485B5FF9}"/>
              </a:ext>
            </a:extLst>
          </p:cNvPr>
          <p:cNvSpPr txBox="1"/>
          <p:nvPr userDrawn="1"/>
        </p:nvSpPr>
        <p:spPr>
          <a:xfrm>
            <a:off x="565938" y="-64825"/>
            <a:ext cx="7315200" cy="923330"/>
          </a:xfrm>
          <a:prstGeom prst="rect">
            <a:avLst/>
          </a:prstGeom>
          <a:noFill/>
        </p:spPr>
        <p:txBody>
          <a:bodyPr wrap="square" rtlCol="0">
            <a:spAutoFit/>
          </a:bodyPr>
          <a:lstStyle/>
          <a:p>
            <a:r>
              <a:rPr lang="fr-BE" sz="5400" b="1" dirty="0">
                <a:solidFill>
                  <a:schemeClr val="bg1"/>
                </a:solidFill>
              </a:rPr>
              <a:t>49</a:t>
            </a:r>
            <a:r>
              <a:rPr lang="fr-BE" sz="5400" b="1" baseline="30000" dirty="0">
                <a:solidFill>
                  <a:schemeClr val="bg1"/>
                </a:solidFill>
              </a:rPr>
              <a:t>th</a:t>
            </a:r>
            <a:r>
              <a:rPr lang="fr-BE" sz="5400" b="1" dirty="0">
                <a:solidFill>
                  <a:schemeClr val="bg1"/>
                </a:solidFill>
              </a:rPr>
              <a:t> ASECAP DAYS</a:t>
            </a:r>
          </a:p>
        </p:txBody>
      </p:sp>
      <p:sp>
        <p:nvSpPr>
          <p:cNvPr id="11" name="ZoneTexte 10">
            <a:extLst>
              <a:ext uri="{FF2B5EF4-FFF2-40B4-BE49-F238E27FC236}">
                <a16:creationId xmlns:a16="http://schemas.microsoft.com/office/drawing/2014/main" id="{AC76B4BF-FD04-A5C7-D18F-D0D059156128}"/>
              </a:ext>
            </a:extLst>
          </p:cNvPr>
          <p:cNvSpPr txBox="1"/>
          <p:nvPr userDrawn="1"/>
        </p:nvSpPr>
        <p:spPr>
          <a:xfrm>
            <a:off x="565938" y="598412"/>
            <a:ext cx="9896796" cy="1200329"/>
          </a:xfrm>
          <a:prstGeom prst="rect">
            <a:avLst/>
          </a:prstGeom>
          <a:noFill/>
        </p:spPr>
        <p:txBody>
          <a:bodyPr wrap="square" rtlCol="0">
            <a:spAutoFit/>
          </a:bodyPr>
          <a:lstStyle/>
          <a:p>
            <a:r>
              <a:rPr lang="fr-BE" sz="3600" b="1" i="1" dirty="0" err="1">
                <a:solidFill>
                  <a:schemeClr val="bg1"/>
                </a:solidFill>
              </a:rPr>
              <a:t>Decarbonizing</a:t>
            </a:r>
            <a:r>
              <a:rPr lang="fr-BE" sz="3600" b="1" i="1" dirty="0">
                <a:solidFill>
                  <a:schemeClr val="bg1"/>
                </a:solidFill>
              </a:rPr>
              <a:t> Road Infrastructure : Challenges, Perspectives and Actions</a:t>
            </a:r>
          </a:p>
        </p:txBody>
      </p:sp>
      <p:sp>
        <p:nvSpPr>
          <p:cNvPr id="12" name="Rectangle 11">
            <a:extLst>
              <a:ext uri="{FF2B5EF4-FFF2-40B4-BE49-F238E27FC236}">
                <a16:creationId xmlns:a16="http://schemas.microsoft.com/office/drawing/2014/main" id="{E3CB098D-D290-8C1F-8FF0-F8D4B29D7E85}"/>
              </a:ext>
            </a:extLst>
          </p:cNvPr>
          <p:cNvSpPr/>
          <p:nvPr userDrawn="1"/>
        </p:nvSpPr>
        <p:spPr>
          <a:xfrm>
            <a:off x="-7726" y="5936525"/>
            <a:ext cx="430750" cy="8753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3" name="Rectangle 12">
            <a:extLst>
              <a:ext uri="{FF2B5EF4-FFF2-40B4-BE49-F238E27FC236}">
                <a16:creationId xmlns:a16="http://schemas.microsoft.com/office/drawing/2014/main" id="{81F9447D-EAC9-F3FE-9DC7-2C5393F66036}"/>
              </a:ext>
            </a:extLst>
          </p:cNvPr>
          <p:cNvSpPr/>
          <p:nvPr userDrawn="1"/>
        </p:nvSpPr>
        <p:spPr>
          <a:xfrm>
            <a:off x="7434659" y="5898761"/>
            <a:ext cx="4757341" cy="875334"/>
          </a:xfrm>
          <a:prstGeom prst="rect">
            <a:avLst/>
          </a:prstGeom>
          <a:solidFill>
            <a:srgbClr val="E6D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E6D322"/>
              </a:solidFill>
            </a:endParaRPr>
          </a:p>
        </p:txBody>
      </p:sp>
      <p:sp>
        <p:nvSpPr>
          <p:cNvPr id="14" name="ZoneTexte 13">
            <a:extLst>
              <a:ext uri="{FF2B5EF4-FFF2-40B4-BE49-F238E27FC236}">
                <a16:creationId xmlns:a16="http://schemas.microsoft.com/office/drawing/2014/main" id="{84E7D343-5761-9668-9B4F-19F678540020}"/>
              </a:ext>
            </a:extLst>
          </p:cNvPr>
          <p:cNvSpPr txBox="1"/>
          <p:nvPr userDrawn="1"/>
        </p:nvSpPr>
        <p:spPr>
          <a:xfrm>
            <a:off x="7529956" y="6274306"/>
            <a:ext cx="3970962" cy="461665"/>
          </a:xfrm>
          <a:prstGeom prst="rect">
            <a:avLst/>
          </a:prstGeom>
          <a:noFill/>
        </p:spPr>
        <p:txBody>
          <a:bodyPr wrap="square" rtlCol="0">
            <a:spAutoFit/>
          </a:bodyPr>
          <a:lstStyle/>
          <a:p>
            <a:r>
              <a:rPr lang="fr-BE" sz="2400">
                <a:solidFill>
                  <a:schemeClr val="bg1"/>
                </a:solidFill>
              </a:rPr>
              <a:t>24 </a:t>
            </a:r>
            <a:r>
              <a:rPr lang="fr-BE" sz="2400" dirty="0">
                <a:solidFill>
                  <a:schemeClr val="bg1"/>
                </a:solidFill>
              </a:rPr>
              <a:t>– 25 </a:t>
            </a:r>
            <a:r>
              <a:rPr lang="fr-BE" sz="2400" dirty="0" err="1">
                <a:solidFill>
                  <a:schemeClr val="bg1"/>
                </a:solidFill>
              </a:rPr>
              <a:t>November</a:t>
            </a:r>
            <a:r>
              <a:rPr lang="fr-BE" sz="2400" dirty="0">
                <a:solidFill>
                  <a:schemeClr val="bg1"/>
                </a:solidFill>
              </a:rPr>
              <a:t> 2022</a:t>
            </a:r>
          </a:p>
        </p:txBody>
      </p:sp>
      <p:sp>
        <p:nvSpPr>
          <p:cNvPr id="15" name="ZoneTexte 14">
            <a:extLst>
              <a:ext uri="{FF2B5EF4-FFF2-40B4-BE49-F238E27FC236}">
                <a16:creationId xmlns:a16="http://schemas.microsoft.com/office/drawing/2014/main" id="{48502BA5-1C42-B084-1314-E804FDA5A7BE}"/>
              </a:ext>
            </a:extLst>
          </p:cNvPr>
          <p:cNvSpPr txBox="1"/>
          <p:nvPr userDrawn="1"/>
        </p:nvSpPr>
        <p:spPr>
          <a:xfrm>
            <a:off x="7464387" y="5840621"/>
            <a:ext cx="5051463" cy="461665"/>
          </a:xfrm>
          <a:prstGeom prst="rect">
            <a:avLst/>
          </a:prstGeom>
          <a:noFill/>
        </p:spPr>
        <p:txBody>
          <a:bodyPr wrap="square" rtlCol="0">
            <a:spAutoFit/>
          </a:bodyPr>
          <a:lstStyle/>
          <a:p>
            <a:r>
              <a:rPr lang="fr-BE" sz="2400" dirty="0" err="1">
                <a:solidFill>
                  <a:schemeClr val="bg1"/>
                </a:solidFill>
              </a:rPr>
              <a:t>Hotel</a:t>
            </a:r>
            <a:r>
              <a:rPr lang="fr-BE" sz="2400" dirty="0">
                <a:solidFill>
                  <a:schemeClr val="bg1"/>
                </a:solidFill>
              </a:rPr>
              <a:t> Marriott Grand Place, Brussels</a:t>
            </a:r>
          </a:p>
        </p:txBody>
      </p:sp>
    </p:spTree>
    <p:extLst>
      <p:ext uri="{BB962C8B-B14F-4D97-AF65-F5344CB8AC3E}">
        <p14:creationId xmlns:p14="http://schemas.microsoft.com/office/powerpoint/2010/main" val="202912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AF1B8-9D86-BCB3-CA77-ACB819727BBE}"/>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EAFD551-9D3D-1615-66E8-8CDD01924044}"/>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2D2E449-5D93-EA66-801E-BC7FBE8717A8}"/>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BDA0D3C6-E2E5-C030-F588-8AB09058D240}"/>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276A53BB-EC30-EC4B-78DF-7F77534463DC}"/>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2889275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813E7-0831-6338-2DFF-C8E076753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5F7B3C31-1267-68F0-642D-3C0F633A3D9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A0F56C1-7D8A-0A12-DFF1-580DCCB69BD9}"/>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BFB005AB-79BA-CBEF-EE6B-4B3812C5AA50}"/>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7F27EE8D-D546-4FD8-4AEA-552536C16B64}"/>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3978156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1A29D-368F-F19E-8EAB-431D26BCD86A}"/>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DB830E5-1006-71E5-F9E4-CA5C1B1D0A3A}"/>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98F8144F-0131-704E-3DEB-37D3A4B5652D}"/>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95ACD9A-F4D4-790A-5360-333839C7AA4C}"/>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6" name="Espace réservé du pied de page 5">
            <a:extLst>
              <a:ext uri="{FF2B5EF4-FFF2-40B4-BE49-F238E27FC236}">
                <a16:creationId xmlns:a16="http://schemas.microsoft.com/office/drawing/2014/main" id="{8C46198F-44D4-0081-1420-960E126587EA}"/>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7E87C3E5-68F5-834B-9ED1-C8229BA4A42F}"/>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73397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C6F44-BB41-E3EB-DD8E-28DD8FF9570C}"/>
              </a:ext>
            </a:extLst>
          </p:cNvPr>
          <p:cNvSpPr>
            <a:spLocks noGrp="1"/>
          </p:cNvSpPr>
          <p:nvPr>
            <p:ph type="title"/>
          </p:nvPr>
        </p:nvSpPr>
        <p:spPr>
          <a:xfrm>
            <a:off x="839788" y="365125"/>
            <a:ext cx="10515600" cy="1325563"/>
          </a:xfrm>
          <a:prstGeom prst="rect">
            <a:avLst/>
          </a:prstGeo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28B4740-CFD6-7CD8-7B05-7A88FA6656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8865CC8-A11A-33A8-E104-DE8F4F4CB72E}"/>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02C63A52-5463-42C5-36E0-3C4BE67D14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B57EE32-4285-28FB-B5CC-DE4050DC5968}"/>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7C44B55F-47C9-6FF9-43C7-D109F5774B31}"/>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8" name="Espace réservé du pied de page 7">
            <a:extLst>
              <a:ext uri="{FF2B5EF4-FFF2-40B4-BE49-F238E27FC236}">
                <a16:creationId xmlns:a16="http://schemas.microsoft.com/office/drawing/2014/main" id="{AF4A30BB-9D6E-43EA-99AF-6FF7B77B3C85}"/>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9" name="Espace réservé du numéro de diapositive 8">
            <a:extLst>
              <a:ext uri="{FF2B5EF4-FFF2-40B4-BE49-F238E27FC236}">
                <a16:creationId xmlns:a16="http://schemas.microsoft.com/office/drawing/2014/main" id="{E3EEAB09-E9C6-3293-75AC-7B8C9E30C839}"/>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3432461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5D0C7-5F2D-1DF9-FE31-61D5294AA973}"/>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4C010BB-1921-5629-0CED-6B7C9C06898E}"/>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4" name="Espace réservé du pied de page 3">
            <a:extLst>
              <a:ext uri="{FF2B5EF4-FFF2-40B4-BE49-F238E27FC236}">
                <a16:creationId xmlns:a16="http://schemas.microsoft.com/office/drawing/2014/main" id="{202998EA-E9B5-07A8-CD64-ED8883338CC5}"/>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5" name="Espace réservé du numéro de diapositive 4">
            <a:extLst>
              <a:ext uri="{FF2B5EF4-FFF2-40B4-BE49-F238E27FC236}">
                <a16:creationId xmlns:a16="http://schemas.microsoft.com/office/drawing/2014/main" id="{3BF47A16-E76D-C801-E4D3-C88254EC5E35}"/>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1886321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FAED763-74A0-FE20-6B19-7E718F72E498}"/>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3" name="Espace réservé du pied de page 2">
            <a:extLst>
              <a:ext uri="{FF2B5EF4-FFF2-40B4-BE49-F238E27FC236}">
                <a16:creationId xmlns:a16="http://schemas.microsoft.com/office/drawing/2014/main" id="{EFB24399-F588-5D31-7B82-9483CF1C86FD}"/>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4" name="Espace réservé du numéro de diapositive 3">
            <a:extLst>
              <a:ext uri="{FF2B5EF4-FFF2-40B4-BE49-F238E27FC236}">
                <a16:creationId xmlns:a16="http://schemas.microsoft.com/office/drawing/2014/main" id="{4516AED6-4AA1-DB2C-8CA3-2C2FBE1174C4}"/>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236486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AF1B8-9D86-BCB3-CA77-ACB819727BBE}"/>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EAFD551-9D3D-1615-66E8-8CDD01924044}"/>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2D2E449-5D93-EA66-801E-BC7FBE8717A8}"/>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BDA0D3C6-E2E5-C030-F588-8AB09058D240}"/>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276A53BB-EC30-EC4B-78DF-7F77534463DC}"/>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3935959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5F00B-8FBA-335B-1987-902B4C53C2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44B833F5-D45C-908E-EC11-CBA8633D1BD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37EB2973-823F-C8D9-E695-2BEBBF3D35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5847C3-E4BA-8587-F744-B32A06E28311}"/>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6" name="Espace réservé du pied de page 5">
            <a:extLst>
              <a:ext uri="{FF2B5EF4-FFF2-40B4-BE49-F238E27FC236}">
                <a16:creationId xmlns:a16="http://schemas.microsoft.com/office/drawing/2014/main" id="{BCE4B4BE-26C4-F8AA-D900-0FDEEBDAD9B9}"/>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A80176DF-C50A-6DCB-A374-22F558556C33}"/>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2051718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6B030-301B-C080-A7C0-70B9916309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2995FB55-8496-CDE5-4896-1A5FB15F516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43211E59-1F23-97C9-338E-3C63F4A10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64052D-6D50-A2BA-033F-5558C98D6D2C}"/>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6" name="Espace réservé du pied de page 5">
            <a:extLst>
              <a:ext uri="{FF2B5EF4-FFF2-40B4-BE49-F238E27FC236}">
                <a16:creationId xmlns:a16="http://schemas.microsoft.com/office/drawing/2014/main" id="{0D2157B5-2128-43E0-8A08-E42CF91C2531}"/>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43C63443-38DA-0FD7-AF88-E06CCE3DED7D}"/>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222179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34B42-07BA-8566-75F2-3EF36A365F57}"/>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762A2D8-BDEA-BCFE-5C07-96CE014B9344}"/>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E27C2EF-D720-5DC0-C173-50E36F44727B}"/>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DC254940-0758-C711-0977-21596DFAEC96}"/>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E82C2EE9-C922-C084-1B5F-F67E1C7CBF97}"/>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2700353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B449463-A7F7-A311-4457-4064AA2B7E1B}"/>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96BAF07-E6B3-D99D-95BB-DE26AFB39C39}"/>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F001408-2DAE-D0A9-F608-78F7D587C365}"/>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5ED63F60-653B-8885-593F-CE86D29A3652}"/>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8B3F2E69-08E7-91C5-F1EC-FA7A87C29C7B}"/>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1054616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descr="Une image contenant vieux&#10;&#10;Description générée automatiquement">
            <a:extLst>
              <a:ext uri="{FF2B5EF4-FFF2-40B4-BE49-F238E27FC236}">
                <a16:creationId xmlns:a16="http://schemas.microsoft.com/office/drawing/2014/main" id="{2AC07A66-8445-C941-4657-02233F5A6706}"/>
              </a:ext>
            </a:extLst>
          </p:cNvPr>
          <p:cNvPicPr>
            <a:picLocks/>
          </p:cNvPicPr>
          <p:nvPr userDrawn="1"/>
        </p:nvPicPr>
        <p:blipFill rotWithShape="1">
          <a:blip r:embed="rId2">
            <a:extLst>
              <a:ext uri="{28A0092B-C50C-407E-A947-70E740481C1C}">
                <a14:useLocalDpi xmlns:a14="http://schemas.microsoft.com/office/drawing/2010/main" val="0"/>
              </a:ext>
            </a:extLst>
          </a:blip>
          <a:srcRect t="13997" b="12475"/>
          <a:stretch/>
        </p:blipFill>
        <p:spPr>
          <a:xfrm>
            <a:off x="6485" y="483808"/>
            <a:ext cx="12185515" cy="5368812"/>
          </a:xfrm>
          <a:prstGeom prst="rect">
            <a:avLst/>
          </a:prstGeom>
        </p:spPr>
      </p:pic>
      <p:sp>
        <p:nvSpPr>
          <p:cNvPr id="8" name="Rectangle 7">
            <a:extLst>
              <a:ext uri="{FF2B5EF4-FFF2-40B4-BE49-F238E27FC236}">
                <a16:creationId xmlns:a16="http://schemas.microsoft.com/office/drawing/2014/main" id="{20424713-8DD5-12FC-3976-55D6EF24CA39}"/>
              </a:ext>
            </a:extLst>
          </p:cNvPr>
          <p:cNvSpPr/>
          <p:nvPr userDrawn="1"/>
        </p:nvSpPr>
        <p:spPr>
          <a:xfrm>
            <a:off x="-7726" y="0"/>
            <a:ext cx="12210000" cy="1752600"/>
          </a:xfrm>
          <a:prstGeom prst="rect">
            <a:avLst/>
          </a:prstGeom>
          <a:solidFill>
            <a:srgbClr val="C8B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9" name="Image 8">
            <a:extLst>
              <a:ext uri="{FF2B5EF4-FFF2-40B4-BE49-F238E27FC236}">
                <a16:creationId xmlns:a16="http://schemas.microsoft.com/office/drawing/2014/main" id="{227F894E-DF56-7061-B9FC-10EBD35CAC6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78143" y="92156"/>
            <a:ext cx="1664332" cy="1660444"/>
          </a:xfrm>
          <a:prstGeom prst="rect">
            <a:avLst/>
          </a:prstGeom>
        </p:spPr>
      </p:pic>
      <p:sp>
        <p:nvSpPr>
          <p:cNvPr id="10" name="ZoneTexte 9">
            <a:extLst>
              <a:ext uri="{FF2B5EF4-FFF2-40B4-BE49-F238E27FC236}">
                <a16:creationId xmlns:a16="http://schemas.microsoft.com/office/drawing/2014/main" id="{0F812471-831B-F02D-A7A2-A748485B5FF9}"/>
              </a:ext>
            </a:extLst>
          </p:cNvPr>
          <p:cNvSpPr txBox="1"/>
          <p:nvPr userDrawn="1"/>
        </p:nvSpPr>
        <p:spPr>
          <a:xfrm>
            <a:off x="565938" y="-64825"/>
            <a:ext cx="7315200" cy="923330"/>
          </a:xfrm>
          <a:prstGeom prst="rect">
            <a:avLst/>
          </a:prstGeom>
          <a:noFill/>
        </p:spPr>
        <p:txBody>
          <a:bodyPr wrap="square" rtlCol="0">
            <a:spAutoFit/>
          </a:bodyPr>
          <a:lstStyle/>
          <a:p>
            <a:r>
              <a:rPr lang="fr-BE" sz="5400" b="1" dirty="0">
                <a:solidFill>
                  <a:schemeClr val="bg1"/>
                </a:solidFill>
              </a:rPr>
              <a:t>49</a:t>
            </a:r>
            <a:r>
              <a:rPr lang="fr-BE" sz="5400" b="1" baseline="30000" dirty="0">
                <a:solidFill>
                  <a:schemeClr val="bg1"/>
                </a:solidFill>
              </a:rPr>
              <a:t>th</a:t>
            </a:r>
            <a:r>
              <a:rPr lang="fr-BE" sz="5400" b="1" dirty="0">
                <a:solidFill>
                  <a:schemeClr val="bg1"/>
                </a:solidFill>
              </a:rPr>
              <a:t> ASECAP DAYS</a:t>
            </a:r>
          </a:p>
        </p:txBody>
      </p:sp>
      <p:sp>
        <p:nvSpPr>
          <p:cNvPr id="11" name="ZoneTexte 10">
            <a:extLst>
              <a:ext uri="{FF2B5EF4-FFF2-40B4-BE49-F238E27FC236}">
                <a16:creationId xmlns:a16="http://schemas.microsoft.com/office/drawing/2014/main" id="{AC76B4BF-FD04-A5C7-D18F-D0D059156128}"/>
              </a:ext>
            </a:extLst>
          </p:cNvPr>
          <p:cNvSpPr txBox="1"/>
          <p:nvPr userDrawn="1"/>
        </p:nvSpPr>
        <p:spPr>
          <a:xfrm>
            <a:off x="565938" y="598412"/>
            <a:ext cx="9896796" cy="1200329"/>
          </a:xfrm>
          <a:prstGeom prst="rect">
            <a:avLst/>
          </a:prstGeom>
          <a:noFill/>
        </p:spPr>
        <p:txBody>
          <a:bodyPr wrap="square" rtlCol="0">
            <a:spAutoFit/>
          </a:bodyPr>
          <a:lstStyle/>
          <a:p>
            <a:r>
              <a:rPr lang="fr-BE" sz="3600" b="1" i="1" dirty="0" err="1">
                <a:solidFill>
                  <a:schemeClr val="bg1"/>
                </a:solidFill>
              </a:rPr>
              <a:t>Decarbonizing</a:t>
            </a:r>
            <a:r>
              <a:rPr lang="fr-BE" sz="3600" b="1" i="1" dirty="0">
                <a:solidFill>
                  <a:schemeClr val="bg1"/>
                </a:solidFill>
              </a:rPr>
              <a:t> Road Infrastructure : Challenges, Perspectives and Actions</a:t>
            </a:r>
          </a:p>
        </p:txBody>
      </p:sp>
      <p:sp>
        <p:nvSpPr>
          <p:cNvPr id="12" name="Rectangle 11">
            <a:extLst>
              <a:ext uri="{FF2B5EF4-FFF2-40B4-BE49-F238E27FC236}">
                <a16:creationId xmlns:a16="http://schemas.microsoft.com/office/drawing/2014/main" id="{E3CB098D-D290-8C1F-8FF0-F8D4B29D7E85}"/>
              </a:ext>
            </a:extLst>
          </p:cNvPr>
          <p:cNvSpPr/>
          <p:nvPr userDrawn="1"/>
        </p:nvSpPr>
        <p:spPr>
          <a:xfrm>
            <a:off x="-7726" y="5936525"/>
            <a:ext cx="430750" cy="8753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3" name="Rectangle 12">
            <a:extLst>
              <a:ext uri="{FF2B5EF4-FFF2-40B4-BE49-F238E27FC236}">
                <a16:creationId xmlns:a16="http://schemas.microsoft.com/office/drawing/2014/main" id="{81F9447D-EAC9-F3FE-9DC7-2C5393F66036}"/>
              </a:ext>
            </a:extLst>
          </p:cNvPr>
          <p:cNvSpPr/>
          <p:nvPr userDrawn="1"/>
        </p:nvSpPr>
        <p:spPr>
          <a:xfrm>
            <a:off x="7434659" y="5898761"/>
            <a:ext cx="4757341" cy="875334"/>
          </a:xfrm>
          <a:prstGeom prst="rect">
            <a:avLst/>
          </a:prstGeom>
          <a:solidFill>
            <a:srgbClr val="E6D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E6D322"/>
              </a:solidFill>
            </a:endParaRPr>
          </a:p>
        </p:txBody>
      </p:sp>
      <p:sp>
        <p:nvSpPr>
          <p:cNvPr id="14" name="ZoneTexte 13">
            <a:extLst>
              <a:ext uri="{FF2B5EF4-FFF2-40B4-BE49-F238E27FC236}">
                <a16:creationId xmlns:a16="http://schemas.microsoft.com/office/drawing/2014/main" id="{84E7D343-5761-9668-9B4F-19F678540020}"/>
              </a:ext>
            </a:extLst>
          </p:cNvPr>
          <p:cNvSpPr txBox="1"/>
          <p:nvPr userDrawn="1"/>
        </p:nvSpPr>
        <p:spPr>
          <a:xfrm>
            <a:off x="7529956" y="6274306"/>
            <a:ext cx="3970962" cy="461665"/>
          </a:xfrm>
          <a:prstGeom prst="rect">
            <a:avLst/>
          </a:prstGeom>
          <a:noFill/>
        </p:spPr>
        <p:txBody>
          <a:bodyPr wrap="square" rtlCol="0">
            <a:spAutoFit/>
          </a:bodyPr>
          <a:lstStyle/>
          <a:p>
            <a:r>
              <a:rPr lang="fr-BE" sz="2400">
                <a:solidFill>
                  <a:schemeClr val="bg1"/>
                </a:solidFill>
              </a:rPr>
              <a:t>24 </a:t>
            </a:r>
            <a:r>
              <a:rPr lang="fr-BE" sz="2400" dirty="0">
                <a:solidFill>
                  <a:schemeClr val="bg1"/>
                </a:solidFill>
              </a:rPr>
              <a:t>– 25 </a:t>
            </a:r>
            <a:r>
              <a:rPr lang="fr-BE" sz="2400" dirty="0" err="1">
                <a:solidFill>
                  <a:schemeClr val="bg1"/>
                </a:solidFill>
              </a:rPr>
              <a:t>November</a:t>
            </a:r>
            <a:r>
              <a:rPr lang="fr-BE" sz="2400" dirty="0">
                <a:solidFill>
                  <a:schemeClr val="bg1"/>
                </a:solidFill>
              </a:rPr>
              <a:t> 2022</a:t>
            </a:r>
          </a:p>
        </p:txBody>
      </p:sp>
      <p:sp>
        <p:nvSpPr>
          <p:cNvPr id="15" name="ZoneTexte 14">
            <a:extLst>
              <a:ext uri="{FF2B5EF4-FFF2-40B4-BE49-F238E27FC236}">
                <a16:creationId xmlns:a16="http://schemas.microsoft.com/office/drawing/2014/main" id="{48502BA5-1C42-B084-1314-E804FDA5A7BE}"/>
              </a:ext>
            </a:extLst>
          </p:cNvPr>
          <p:cNvSpPr txBox="1"/>
          <p:nvPr userDrawn="1"/>
        </p:nvSpPr>
        <p:spPr>
          <a:xfrm>
            <a:off x="7464387" y="5840621"/>
            <a:ext cx="5051463" cy="461665"/>
          </a:xfrm>
          <a:prstGeom prst="rect">
            <a:avLst/>
          </a:prstGeom>
          <a:noFill/>
        </p:spPr>
        <p:txBody>
          <a:bodyPr wrap="square" rtlCol="0">
            <a:spAutoFit/>
          </a:bodyPr>
          <a:lstStyle/>
          <a:p>
            <a:r>
              <a:rPr lang="fr-BE" sz="2400" dirty="0" err="1">
                <a:solidFill>
                  <a:schemeClr val="bg1"/>
                </a:solidFill>
              </a:rPr>
              <a:t>Hotel</a:t>
            </a:r>
            <a:r>
              <a:rPr lang="fr-BE" sz="2400" dirty="0">
                <a:solidFill>
                  <a:schemeClr val="bg1"/>
                </a:solidFill>
              </a:rPr>
              <a:t> Marriott Grand Place, Brussels</a:t>
            </a:r>
          </a:p>
        </p:txBody>
      </p:sp>
    </p:spTree>
    <p:extLst>
      <p:ext uri="{BB962C8B-B14F-4D97-AF65-F5344CB8AC3E}">
        <p14:creationId xmlns:p14="http://schemas.microsoft.com/office/powerpoint/2010/main" val="647470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AF1B8-9D86-BCB3-CA77-ACB819727BBE}"/>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EAFD551-9D3D-1615-66E8-8CDD01924044}"/>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2D2E449-5D93-EA66-801E-BC7FBE8717A8}"/>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BDA0D3C6-E2E5-C030-F588-8AB09058D240}"/>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276A53BB-EC30-EC4B-78DF-7F77534463DC}"/>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1193314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813E7-0831-6338-2DFF-C8E076753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5F7B3C31-1267-68F0-642D-3C0F633A3D9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A0F56C1-7D8A-0A12-DFF1-580DCCB69BD9}"/>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BFB005AB-79BA-CBEF-EE6B-4B3812C5AA50}"/>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7F27EE8D-D546-4FD8-4AEA-552536C16B64}"/>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3377868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1A29D-368F-F19E-8EAB-431D26BCD86A}"/>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DB830E5-1006-71E5-F9E4-CA5C1B1D0A3A}"/>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98F8144F-0131-704E-3DEB-37D3A4B5652D}"/>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95ACD9A-F4D4-790A-5360-333839C7AA4C}"/>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6" name="Espace réservé du pied de page 5">
            <a:extLst>
              <a:ext uri="{FF2B5EF4-FFF2-40B4-BE49-F238E27FC236}">
                <a16:creationId xmlns:a16="http://schemas.microsoft.com/office/drawing/2014/main" id="{8C46198F-44D4-0081-1420-960E126587EA}"/>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7E87C3E5-68F5-834B-9ED1-C8229BA4A42F}"/>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1339422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C6F44-BB41-E3EB-DD8E-28DD8FF9570C}"/>
              </a:ext>
            </a:extLst>
          </p:cNvPr>
          <p:cNvSpPr>
            <a:spLocks noGrp="1"/>
          </p:cNvSpPr>
          <p:nvPr>
            <p:ph type="title"/>
          </p:nvPr>
        </p:nvSpPr>
        <p:spPr>
          <a:xfrm>
            <a:off x="839788" y="365125"/>
            <a:ext cx="10515600" cy="1325563"/>
          </a:xfrm>
          <a:prstGeom prst="rect">
            <a:avLst/>
          </a:prstGeo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28B4740-CFD6-7CD8-7B05-7A88FA6656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8865CC8-A11A-33A8-E104-DE8F4F4CB72E}"/>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02C63A52-5463-42C5-36E0-3C4BE67D14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B57EE32-4285-28FB-B5CC-DE4050DC5968}"/>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7C44B55F-47C9-6FF9-43C7-D109F5774B31}"/>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8" name="Espace réservé du pied de page 7">
            <a:extLst>
              <a:ext uri="{FF2B5EF4-FFF2-40B4-BE49-F238E27FC236}">
                <a16:creationId xmlns:a16="http://schemas.microsoft.com/office/drawing/2014/main" id="{AF4A30BB-9D6E-43EA-99AF-6FF7B77B3C85}"/>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9" name="Espace réservé du numéro de diapositive 8">
            <a:extLst>
              <a:ext uri="{FF2B5EF4-FFF2-40B4-BE49-F238E27FC236}">
                <a16:creationId xmlns:a16="http://schemas.microsoft.com/office/drawing/2014/main" id="{E3EEAB09-E9C6-3293-75AC-7B8C9E30C839}"/>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3251809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5D0C7-5F2D-1DF9-FE31-61D5294AA973}"/>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4C010BB-1921-5629-0CED-6B7C9C06898E}"/>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4" name="Espace réservé du pied de page 3">
            <a:extLst>
              <a:ext uri="{FF2B5EF4-FFF2-40B4-BE49-F238E27FC236}">
                <a16:creationId xmlns:a16="http://schemas.microsoft.com/office/drawing/2014/main" id="{202998EA-E9B5-07A8-CD64-ED8883338CC5}"/>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5" name="Espace réservé du numéro de diapositive 4">
            <a:extLst>
              <a:ext uri="{FF2B5EF4-FFF2-40B4-BE49-F238E27FC236}">
                <a16:creationId xmlns:a16="http://schemas.microsoft.com/office/drawing/2014/main" id="{3BF47A16-E76D-C801-E4D3-C88254EC5E35}"/>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183949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813E7-0831-6338-2DFF-C8E076753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5F7B3C31-1267-68F0-642D-3C0F633A3D9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A0F56C1-7D8A-0A12-DFF1-580DCCB69BD9}"/>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BFB005AB-79BA-CBEF-EE6B-4B3812C5AA50}"/>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7F27EE8D-D546-4FD8-4AEA-552536C16B64}"/>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225858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FAED763-74A0-FE20-6B19-7E718F72E498}"/>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3" name="Espace réservé du pied de page 2">
            <a:extLst>
              <a:ext uri="{FF2B5EF4-FFF2-40B4-BE49-F238E27FC236}">
                <a16:creationId xmlns:a16="http://schemas.microsoft.com/office/drawing/2014/main" id="{EFB24399-F588-5D31-7B82-9483CF1C86FD}"/>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4" name="Espace réservé du numéro de diapositive 3">
            <a:extLst>
              <a:ext uri="{FF2B5EF4-FFF2-40B4-BE49-F238E27FC236}">
                <a16:creationId xmlns:a16="http://schemas.microsoft.com/office/drawing/2014/main" id="{4516AED6-4AA1-DB2C-8CA3-2C2FBE1174C4}"/>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4106515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5F00B-8FBA-335B-1987-902B4C53C2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44B833F5-D45C-908E-EC11-CBA8633D1BD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37EB2973-823F-C8D9-E695-2BEBBF3D35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5847C3-E4BA-8587-F744-B32A06E28311}"/>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6" name="Espace réservé du pied de page 5">
            <a:extLst>
              <a:ext uri="{FF2B5EF4-FFF2-40B4-BE49-F238E27FC236}">
                <a16:creationId xmlns:a16="http://schemas.microsoft.com/office/drawing/2014/main" id="{BCE4B4BE-26C4-F8AA-D900-0FDEEBDAD9B9}"/>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A80176DF-C50A-6DCB-A374-22F558556C33}"/>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3655004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6B030-301B-C080-A7C0-70B9916309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2995FB55-8496-CDE5-4896-1A5FB15F516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43211E59-1F23-97C9-338E-3C63F4A10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64052D-6D50-A2BA-033F-5558C98D6D2C}"/>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6" name="Espace réservé du pied de page 5">
            <a:extLst>
              <a:ext uri="{FF2B5EF4-FFF2-40B4-BE49-F238E27FC236}">
                <a16:creationId xmlns:a16="http://schemas.microsoft.com/office/drawing/2014/main" id="{0D2157B5-2128-43E0-8A08-E42CF91C2531}"/>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43C63443-38DA-0FD7-AF88-E06CCE3DED7D}"/>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1212322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34B42-07BA-8566-75F2-3EF36A365F57}"/>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762A2D8-BDEA-BCFE-5C07-96CE014B9344}"/>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E27C2EF-D720-5DC0-C173-50E36F44727B}"/>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DC254940-0758-C711-0977-21596DFAEC96}"/>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E82C2EE9-C922-C084-1B5F-F67E1C7CBF97}"/>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711680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B449463-A7F7-A311-4457-4064AA2B7E1B}"/>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96BAF07-E6B3-D99D-95BB-DE26AFB39C39}"/>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F001408-2DAE-D0A9-F608-78F7D587C365}"/>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5" name="Espace réservé du pied de page 4">
            <a:extLst>
              <a:ext uri="{FF2B5EF4-FFF2-40B4-BE49-F238E27FC236}">
                <a16:creationId xmlns:a16="http://schemas.microsoft.com/office/drawing/2014/main" id="{5ED63F60-653B-8885-593F-CE86D29A3652}"/>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8B3F2E69-08E7-91C5-F1EC-FA7A87C29C7B}"/>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275795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1A29D-368F-F19E-8EAB-431D26BCD86A}"/>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DB830E5-1006-71E5-F9E4-CA5C1B1D0A3A}"/>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98F8144F-0131-704E-3DEB-37D3A4B5652D}"/>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95ACD9A-F4D4-790A-5360-333839C7AA4C}"/>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6" name="Espace réservé du pied de page 5">
            <a:extLst>
              <a:ext uri="{FF2B5EF4-FFF2-40B4-BE49-F238E27FC236}">
                <a16:creationId xmlns:a16="http://schemas.microsoft.com/office/drawing/2014/main" id="{8C46198F-44D4-0081-1420-960E126587EA}"/>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7E87C3E5-68F5-834B-9ED1-C8229BA4A42F}"/>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226761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C6F44-BB41-E3EB-DD8E-28DD8FF9570C}"/>
              </a:ext>
            </a:extLst>
          </p:cNvPr>
          <p:cNvSpPr>
            <a:spLocks noGrp="1"/>
          </p:cNvSpPr>
          <p:nvPr>
            <p:ph type="title"/>
          </p:nvPr>
        </p:nvSpPr>
        <p:spPr>
          <a:xfrm>
            <a:off x="839788" y="365125"/>
            <a:ext cx="10515600" cy="1325563"/>
          </a:xfrm>
          <a:prstGeom prst="rect">
            <a:avLst/>
          </a:prstGeo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28B4740-CFD6-7CD8-7B05-7A88FA6656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8865CC8-A11A-33A8-E104-DE8F4F4CB72E}"/>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02C63A52-5463-42C5-36E0-3C4BE67D14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B57EE32-4285-28FB-B5CC-DE4050DC5968}"/>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7C44B55F-47C9-6FF9-43C7-D109F5774B31}"/>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8" name="Espace réservé du pied de page 7">
            <a:extLst>
              <a:ext uri="{FF2B5EF4-FFF2-40B4-BE49-F238E27FC236}">
                <a16:creationId xmlns:a16="http://schemas.microsoft.com/office/drawing/2014/main" id="{AF4A30BB-9D6E-43EA-99AF-6FF7B77B3C85}"/>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9" name="Espace réservé du numéro de diapositive 8">
            <a:extLst>
              <a:ext uri="{FF2B5EF4-FFF2-40B4-BE49-F238E27FC236}">
                <a16:creationId xmlns:a16="http://schemas.microsoft.com/office/drawing/2014/main" id="{E3EEAB09-E9C6-3293-75AC-7B8C9E30C839}"/>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239047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5D0C7-5F2D-1DF9-FE31-61D5294AA973}"/>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4C010BB-1921-5629-0CED-6B7C9C06898E}"/>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4" name="Espace réservé du pied de page 3">
            <a:extLst>
              <a:ext uri="{FF2B5EF4-FFF2-40B4-BE49-F238E27FC236}">
                <a16:creationId xmlns:a16="http://schemas.microsoft.com/office/drawing/2014/main" id="{202998EA-E9B5-07A8-CD64-ED8883338CC5}"/>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5" name="Espace réservé du numéro de diapositive 4">
            <a:extLst>
              <a:ext uri="{FF2B5EF4-FFF2-40B4-BE49-F238E27FC236}">
                <a16:creationId xmlns:a16="http://schemas.microsoft.com/office/drawing/2014/main" id="{3BF47A16-E76D-C801-E4D3-C88254EC5E35}"/>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389079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FAED763-74A0-FE20-6B19-7E718F72E498}"/>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3" name="Espace réservé du pied de page 2">
            <a:extLst>
              <a:ext uri="{FF2B5EF4-FFF2-40B4-BE49-F238E27FC236}">
                <a16:creationId xmlns:a16="http://schemas.microsoft.com/office/drawing/2014/main" id="{EFB24399-F588-5D31-7B82-9483CF1C86FD}"/>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4" name="Espace réservé du numéro de diapositive 3">
            <a:extLst>
              <a:ext uri="{FF2B5EF4-FFF2-40B4-BE49-F238E27FC236}">
                <a16:creationId xmlns:a16="http://schemas.microsoft.com/office/drawing/2014/main" id="{4516AED6-4AA1-DB2C-8CA3-2C2FBE1174C4}"/>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77062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5F00B-8FBA-335B-1987-902B4C53C2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44B833F5-D45C-908E-EC11-CBA8633D1BD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37EB2973-823F-C8D9-E695-2BEBBF3D35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5847C3-E4BA-8587-F744-B32A06E28311}"/>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6" name="Espace réservé du pied de page 5">
            <a:extLst>
              <a:ext uri="{FF2B5EF4-FFF2-40B4-BE49-F238E27FC236}">
                <a16:creationId xmlns:a16="http://schemas.microsoft.com/office/drawing/2014/main" id="{BCE4B4BE-26C4-F8AA-D900-0FDEEBDAD9B9}"/>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A80176DF-C50A-6DCB-A374-22F558556C33}"/>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347838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6B030-301B-C080-A7C0-70B9916309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2995FB55-8496-CDE5-4896-1A5FB15F516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43211E59-1F23-97C9-338E-3C63F4A10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64052D-6D50-A2BA-033F-5558C98D6D2C}"/>
              </a:ext>
            </a:extLst>
          </p:cNvPr>
          <p:cNvSpPr>
            <a:spLocks noGrp="1"/>
          </p:cNvSpPr>
          <p:nvPr>
            <p:ph type="dt" sz="half" idx="10"/>
          </p:nvPr>
        </p:nvSpPr>
        <p:spPr>
          <a:xfrm>
            <a:off x="838200" y="6356350"/>
            <a:ext cx="2743200" cy="365125"/>
          </a:xfrm>
          <a:prstGeom prst="rect">
            <a:avLst/>
          </a:prstGeom>
        </p:spPr>
        <p:txBody>
          <a:bodyPr/>
          <a:lstStyle/>
          <a:p>
            <a:fld id="{5412C499-5B12-47A4-AD12-2AB23C5D6CFE}" type="datetimeFigureOut">
              <a:rPr lang="fr-BE" smtClean="0"/>
              <a:t>14-11-22</a:t>
            </a:fld>
            <a:endParaRPr lang="fr-BE"/>
          </a:p>
        </p:txBody>
      </p:sp>
      <p:sp>
        <p:nvSpPr>
          <p:cNvPr id="6" name="Espace réservé du pied de page 5">
            <a:extLst>
              <a:ext uri="{FF2B5EF4-FFF2-40B4-BE49-F238E27FC236}">
                <a16:creationId xmlns:a16="http://schemas.microsoft.com/office/drawing/2014/main" id="{0D2157B5-2128-43E0-8A08-E42CF91C2531}"/>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43C63443-38DA-0FD7-AF88-E06CCE3DED7D}"/>
              </a:ext>
            </a:extLst>
          </p:cNvPr>
          <p:cNvSpPr>
            <a:spLocks noGrp="1"/>
          </p:cNvSpPr>
          <p:nvPr>
            <p:ph type="sldNum" sz="quarter" idx="12"/>
          </p:nvPr>
        </p:nvSpPr>
        <p:spPr>
          <a:xfrm>
            <a:off x="8610600" y="6356350"/>
            <a:ext cx="2743200" cy="365125"/>
          </a:xfrm>
          <a:prstGeom prst="rect">
            <a:avLst/>
          </a:prstGeom>
        </p:spPr>
        <p:txBody>
          <a:bodyPr/>
          <a:lstStyle/>
          <a:p>
            <a:fld id="{D32EB25C-DDA1-44E7-8392-153C6DA3D2A7}" type="slidenum">
              <a:rPr lang="fr-BE" smtClean="0"/>
              <a:t>‹Nr.›</a:t>
            </a:fld>
            <a:endParaRPr lang="fr-BE"/>
          </a:p>
        </p:txBody>
      </p:sp>
    </p:spTree>
    <p:extLst>
      <p:ext uri="{BB962C8B-B14F-4D97-AF65-F5344CB8AC3E}">
        <p14:creationId xmlns:p14="http://schemas.microsoft.com/office/powerpoint/2010/main" val="16623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786338-A9C3-2D82-9716-60127AC97CC7}"/>
              </a:ext>
            </a:extLst>
          </p:cNvPr>
          <p:cNvSpPr/>
          <p:nvPr userDrawn="1"/>
        </p:nvSpPr>
        <p:spPr>
          <a:xfrm>
            <a:off x="0" y="827071"/>
            <a:ext cx="12192000" cy="92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Image 7">
            <a:extLst>
              <a:ext uri="{FF2B5EF4-FFF2-40B4-BE49-F238E27FC236}">
                <a16:creationId xmlns:a16="http://schemas.microsoft.com/office/drawing/2014/main" id="{87566AEB-20F8-E23B-322D-A589B09161E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314917" y="66473"/>
            <a:ext cx="752081" cy="750324"/>
          </a:xfrm>
          <a:prstGeom prst="rect">
            <a:avLst/>
          </a:prstGeom>
        </p:spPr>
      </p:pic>
    </p:spTree>
    <p:extLst>
      <p:ext uri="{BB962C8B-B14F-4D97-AF65-F5344CB8AC3E}">
        <p14:creationId xmlns:p14="http://schemas.microsoft.com/office/powerpoint/2010/main" val="3436101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Une image contenant vieux&#10;&#10;Description générée automatiquement">
            <a:extLst>
              <a:ext uri="{FF2B5EF4-FFF2-40B4-BE49-F238E27FC236}">
                <a16:creationId xmlns:a16="http://schemas.microsoft.com/office/drawing/2014/main" id="{9BC56141-A608-0521-5FD9-EAFEDE86F6FC}"/>
              </a:ext>
            </a:extLst>
          </p:cNvPr>
          <p:cNvPicPr>
            <a:picLocks/>
          </p:cNvPicPr>
          <p:nvPr userDrawn="1"/>
        </p:nvPicPr>
        <p:blipFill rotWithShape="1">
          <a:blip r:embed="rId13">
            <a:alphaModFix amt="20000"/>
            <a:extLst>
              <a:ext uri="{28A0092B-C50C-407E-A947-70E740481C1C}">
                <a14:useLocalDpi xmlns:a14="http://schemas.microsoft.com/office/drawing/2010/main" val="0"/>
              </a:ext>
            </a:extLst>
          </a:blip>
          <a:srcRect t="13997" b="12475"/>
          <a:stretch/>
        </p:blipFill>
        <p:spPr>
          <a:xfrm>
            <a:off x="0" y="0"/>
            <a:ext cx="12185515" cy="6858000"/>
          </a:xfrm>
          <a:prstGeom prst="rect">
            <a:avLst/>
          </a:prstGeom>
        </p:spPr>
      </p:pic>
      <p:pic>
        <p:nvPicPr>
          <p:cNvPr id="5" name="Image 4">
            <a:extLst>
              <a:ext uri="{FF2B5EF4-FFF2-40B4-BE49-F238E27FC236}">
                <a16:creationId xmlns:a16="http://schemas.microsoft.com/office/drawing/2014/main" id="{E4AC2C5F-CCB2-CAA7-DAA0-FFA1DE23063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8702" y="189761"/>
            <a:ext cx="2626357" cy="2620222"/>
          </a:xfrm>
          <a:prstGeom prst="rect">
            <a:avLst/>
          </a:prstGeom>
        </p:spPr>
      </p:pic>
      <p:sp>
        <p:nvSpPr>
          <p:cNvPr id="9" name="ZoneTexte 8">
            <a:extLst>
              <a:ext uri="{FF2B5EF4-FFF2-40B4-BE49-F238E27FC236}">
                <a16:creationId xmlns:a16="http://schemas.microsoft.com/office/drawing/2014/main" id="{31A047BD-C18B-177F-6D60-396294CF3D10}"/>
              </a:ext>
            </a:extLst>
          </p:cNvPr>
          <p:cNvSpPr txBox="1"/>
          <p:nvPr userDrawn="1"/>
        </p:nvSpPr>
        <p:spPr>
          <a:xfrm>
            <a:off x="5789488" y="1455751"/>
            <a:ext cx="6195317" cy="1754326"/>
          </a:xfrm>
          <a:prstGeom prst="rect">
            <a:avLst/>
          </a:prstGeom>
          <a:noFill/>
        </p:spPr>
        <p:txBody>
          <a:bodyPr wrap="square" rtlCol="0">
            <a:spAutoFit/>
          </a:bodyPr>
          <a:lstStyle/>
          <a:p>
            <a:r>
              <a:rPr lang="fr-BE" sz="5400" b="1" dirty="0">
                <a:solidFill>
                  <a:schemeClr val="tx1"/>
                </a:solidFill>
              </a:rPr>
              <a:t>THANK YOU FOR YOUR ATTENTION </a:t>
            </a:r>
          </a:p>
        </p:txBody>
      </p:sp>
    </p:spTree>
    <p:extLst>
      <p:ext uri="{BB962C8B-B14F-4D97-AF65-F5344CB8AC3E}">
        <p14:creationId xmlns:p14="http://schemas.microsoft.com/office/powerpoint/2010/main" val="2465262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Une image contenant vieux&#10;&#10;Description générée automatiquement">
            <a:extLst>
              <a:ext uri="{FF2B5EF4-FFF2-40B4-BE49-F238E27FC236}">
                <a16:creationId xmlns:a16="http://schemas.microsoft.com/office/drawing/2014/main" id="{9BC56141-A608-0521-5FD9-EAFEDE86F6FC}"/>
              </a:ext>
            </a:extLst>
          </p:cNvPr>
          <p:cNvPicPr>
            <a:picLocks/>
          </p:cNvPicPr>
          <p:nvPr userDrawn="1"/>
        </p:nvPicPr>
        <p:blipFill rotWithShape="1">
          <a:blip r:embed="rId13">
            <a:alphaModFix amt="20000"/>
            <a:extLst>
              <a:ext uri="{28A0092B-C50C-407E-A947-70E740481C1C}">
                <a14:useLocalDpi xmlns:a14="http://schemas.microsoft.com/office/drawing/2010/main" val="0"/>
              </a:ext>
            </a:extLst>
          </a:blip>
          <a:srcRect t="13997" b="12475"/>
          <a:stretch/>
        </p:blipFill>
        <p:spPr>
          <a:xfrm>
            <a:off x="0" y="0"/>
            <a:ext cx="12185515" cy="6858000"/>
          </a:xfrm>
          <a:prstGeom prst="rect">
            <a:avLst/>
          </a:prstGeom>
        </p:spPr>
      </p:pic>
      <p:pic>
        <p:nvPicPr>
          <p:cNvPr id="5" name="Image 4">
            <a:extLst>
              <a:ext uri="{FF2B5EF4-FFF2-40B4-BE49-F238E27FC236}">
                <a16:creationId xmlns:a16="http://schemas.microsoft.com/office/drawing/2014/main" id="{E4AC2C5F-CCB2-CAA7-DAA0-FFA1DE23063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8702" y="189761"/>
            <a:ext cx="2626357" cy="2620222"/>
          </a:xfrm>
          <a:prstGeom prst="rect">
            <a:avLst/>
          </a:prstGeom>
        </p:spPr>
      </p:pic>
    </p:spTree>
    <p:extLst>
      <p:ext uri="{BB962C8B-B14F-4D97-AF65-F5344CB8AC3E}">
        <p14:creationId xmlns:p14="http://schemas.microsoft.com/office/powerpoint/2010/main" val="946052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manfred.haase@asfinag.at"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793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515600" cy="364340"/>
          </a:xfrm>
        </p:spPr>
        <p:txBody>
          <a:bodyPr/>
          <a:lstStyle/>
          <a:p>
            <a:r>
              <a:rPr lang="en-US" dirty="0"/>
              <a:t>Possible interferers</a:t>
            </a:r>
            <a:endParaRPr lang="fr-BE" dirty="0"/>
          </a:p>
        </p:txBody>
      </p:sp>
      <p:grpSp>
        <p:nvGrpSpPr>
          <p:cNvPr id="4" name="Gruppieren 3"/>
          <p:cNvGrpSpPr/>
          <p:nvPr/>
        </p:nvGrpSpPr>
        <p:grpSpPr>
          <a:xfrm>
            <a:off x="300546" y="2105056"/>
            <a:ext cx="1082401" cy="2462058"/>
            <a:chOff x="4204081" y="197342"/>
            <a:chExt cx="1082401" cy="2462058"/>
          </a:xfrm>
        </p:grpSpPr>
        <p:sp>
          <p:nvSpPr>
            <p:cNvPr id="5" name="Rechteck 4"/>
            <p:cNvSpPr/>
            <p:nvPr/>
          </p:nvSpPr>
          <p:spPr>
            <a:xfrm>
              <a:off x="4204081" y="197342"/>
              <a:ext cx="1082401" cy="2462058"/>
            </a:xfrm>
            <a:prstGeom prst="rect">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hteck 5"/>
            <p:cNvSpPr/>
            <p:nvPr/>
          </p:nvSpPr>
          <p:spPr>
            <a:xfrm>
              <a:off x="4394426" y="311916"/>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hteck 6"/>
            <p:cNvSpPr/>
            <p:nvPr/>
          </p:nvSpPr>
          <p:spPr>
            <a:xfrm>
              <a:off x="4655774" y="311916"/>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hteck 7"/>
            <p:cNvSpPr/>
            <p:nvPr/>
          </p:nvSpPr>
          <p:spPr>
            <a:xfrm>
              <a:off x="4917122" y="311916"/>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hteck 8"/>
            <p:cNvSpPr/>
            <p:nvPr/>
          </p:nvSpPr>
          <p:spPr>
            <a:xfrm>
              <a:off x="4394426" y="732895"/>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hteck 9"/>
            <p:cNvSpPr/>
            <p:nvPr/>
          </p:nvSpPr>
          <p:spPr>
            <a:xfrm>
              <a:off x="4655774" y="732895"/>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eck 10"/>
            <p:cNvSpPr/>
            <p:nvPr/>
          </p:nvSpPr>
          <p:spPr>
            <a:xfrm>
              <a:off x="4917122" y="732895"/>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hteck 11"/>
            <p:cNvSpPr/>
            <p:nvPr/>
          </p:nvSpPr>
          <p:spPr>
            <a:xfrm>
              <a:off x="4394426" y="1153875"/>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hteck 12"/>
            <p:cNvSpPr/>
            <p:nvPr/>
          </p:nvSpPr>
          <p:spPr>
            <a:xfrm>
              <a:off x="4655774" y="1153875"/>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hteck 13"/>
            <p:cNvSpPr/>
            <p:nvPr/>
          </p:nvSpPr>
          <p:spPr>
            <a:xfrm>
              <a:off x="4917122" y="1153875"/>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hteck 14"/>
            <p:cNvSpPr/>
            <p:nvPr/>
          </p:nvSpPr>
          <p:spPr>
            <a:xfrm>
              <a:off x="4394426" y="1574854"/>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hteck 15"/>
            <p:cNvSpPr/>
            <p:nvPr/>
          </p:nvSpPr>
          <p:spPr>
            <a:xfrm>
              <a:off x="4655774" y="1574854"/>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hteck 16"/>
            <p:cNvSpPr/>
            <p:nvPr/>
          </p:nvSpPr>
          <p:spPr>
            <a:xfrm>
              <a:off x="4917122" y="1574854"/>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hteck 17"/>
            <p:cNvSpPr/>
            <p:nvPr/>
          </p:nvSpPr>
          <p:spPr>
            <a:xfrm>
              <a:off x="4394426" y="1995833"/>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hteck 18"/>
            <p:cNvSpPr/>
            <p:nvPr/>
          </p:nvSpPr>
          <p:spPr>
            <a:xfrm>
              <a:off x="4655774" y="1995833"/>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echteck 19"/>
            <p:cNvSpPr/>
            <p:nvPr/>
          </p:nvSpPr>
          <p:spPr>
            <a:xfrm>
              <a:off x="4917122" y="1995833"/>
              <a:ext cx="131198" cy="268996"/>
            </a:xfrm>
            <a:prstGeom prst="rect">
              <a:avLst/>
            </a:prstGeom>
            <a:solidFill>
              <a:sysClr val="window" lastClr="FFFFFF"/>
            </a:solidFill>
            <a:ln w="12700" cap="flat" cmpd="sng" algn="ctr">
              <a:solidFill>
                <a:sysClr val="window" lastClr="FFFFFF">
                  <a:lumMod val="50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1" name="Rechteck 20"/>
          <p:cNvSpPr/>
          <p:nvPr/>
        </p:nvSpPr>
        <p:spPr>
          <a:xfrm>
            <a:off x="295130" y="4564189"/>
            <a:ext cx="10855168" cy="116436"/>
          </a:xfrm>
          <a:prstGeom prst="rect">
            <a:avLst/>
          </a:pr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hteck 21"/>
          <p:cNvSpPr/>
          <p:nvPr/>
        </p:nvSpPr>
        <p:spPr>
          <a:xfrm>
            <a:off x="5355332" y="4567114"/>
            <a:ext cx="2679216" cy="109470"/>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Freihandform 22"/>
          <p:cNvSpPr/>
          <p:nvPr/>
        </p:nvSpPr>
        <p:spPr>
          <a:xfrm>
            <a:off x="8265139" y="2858476"/>
            <a:ext cx="1497157" cy="1701671"/>
          </a:xfrm>
          <a:custGeom>
            <a:avLst/>
            <a:gdLst>
              <a:gd name="connsiteX0" fmla="*/ 0 w 840920"/>
              <a:gd name="connsiteY0" fmla="*/ 1428750 h 1428750"/>
              <a:gd name="connsiteX1" fmla="*/ 0 w 840920"/>
              <a:gd name="connsiteY1" fmla="*/ 204107 h 1428750"/>
              <a:gd name="connsiteX2" fmla="*/ 204107 w 840920"/>
              <a:gd name="connsiteY2" fmla="*/ 0 h 1428750"/>
              <a:gd name="connsiteX3" fmla="*/ 204107 w 840920"/>
              <a:gd name="connsiteY3" fmla="*/ 212271 h 1428750"/>
              <a:gd name="connsiteX4" fmla="*/ 416378 w 840920"/>
              <a:gd name="connsiteY4" fmla="*/ 0 h 1428750"/>
              <a:gd name="connsiteX5" fmla="*/ 416378 w 840920"/>
              <a:gd name="connsiteY5" fmla="*/ 212271 h 1428750"/>
              <a:gd name="connsiteX6" fmla="*/ 628649 w 840920"/>
              <a:gd name="connsiteY6" fmla="*/ 0 h 1428750"/>
              <a:gd name="connsiteX7" fmla="*/ 628649 w 840920"/>
              <a:gd name="connsiteY7" fmla="*/ 212271 h 1428750"/>
              <a:gd name="connsiteX8" fmla="*/ 840920 w 840920"/>
              <a:gd name="connsiteY8" fmla="*/ 0 h 1428750"/>
              <a:gd name="connsiteX9" fmla="*/ 840920 w 840920"/>
              <a:gd name="connsiteY9" fmla="*/ 1428750 h 1428750"/>
              <a:gd name="connsiteX10" fmla="*/ 0 w 840920"/>
              <a:gd name="connsiteY10"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920" h="1428750">
                <a:moveTo>
                  <a:pt x="0" y="1428750"/>
                </a:moveTo>
                <a:lnTo>
                  <a:pt x="0" y="204107"/>
                </a:lnTo>
                <a:lnTo>
                  <a:pt x="204107" y="0"/>
                </a:lnTo>
                <a:lnTo>
                  <a:pt x="204107" y="212271"/>
                </a:lnTo>
                <a:lnTo>
                  <a:pt x="416378" y="0"/>
                </a:lnTo>
                <a:lnTo>
                  <a:pt x="416378" y="212271"/>
                </a:lnTo>
                <a:lnTo>
                  <a:pt x="628649" y="0"/>
                </a:lnTo>
                <a:lnTo>
                  <a:pt x="628649" y="212271"/>
                </a:lnTo>
                <a:lnTo>
                  <a:pt x="840920" y="0"/>
                </a:lnTo>
                <a:lnTo>
                  <a:pt x="840920" y="1428750"/>
                </a:lnTo>
                <a:lnTo>
                  <a:pt x="0" y="1428750"/>
                </a:lnTo>
                <a:close/>
              </a:path>
            </a:pathLst>
          </a:cu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4" name="Gruppieren 23"/>
          <p:cNvGrpSpPr/>
          <p:nvPr/>
        </p:nvGrpSpPr>
        <p:grpSpPr>
          <a:xfrm>
            <a:off x="4237921" y="3424007"/>
            <a:ext cx="2407923" cy="1133805"/>
            <a:chOff x="2166662" y="157128"/>
            <a:chExt cx="2407923" cy="1133805"/>
          </a:xfrm>
        </p:grpSpPr>
        <p:sp>
          <p:nvSpPr>
            <p:cNvPr id="25" name="Freihandform 24"/>
            <p:cNvSpPr/>
            <p:nvPr/>
          </p:nvSpPr>
          <p:spPr>
            <a:xfrm>
              <a:off x="2166663" y="265020"/>
              <a:ext cx="2407922" cy="829710"/>
            </a:xfrm>
            <a:custGeom>
              <a:avLst/>
              <a:gdLst>
                <a:gd name="connsiteX0" fmla="*/ 0 w 2441542"/>
                <a:gd name="connsiteY0" fmla="*/ 631596 h 631596"/>
                <a:gd name="connsiteX1" fmla="*/ 2375554 w 2441542"/>
                <a:gd name="connsiteY1" fmla="*/ 631596 h 631596"/>
                <a:gd name="connsiteX2" fmla="*/ 2441542 w 2441542"/>
                <a:gd name="connsiteY2" fmla="*/ 546755 h 631596"/>
                <a:gd name="connsiteX3" fmla="*/ 2290713 w 2441542"/>
                <a:gd name="connsiteY3" fmla="*/ 301658 h 631596"/>
                <a:gd name="connsiteX4" fmla="*/ 1677971 w 2441542"/>
                <a:gd name="connsiteY4" fmla="*/ 254524 h 631596"/>
                <a:gd name="connsiteX5" fmla="*/ 1366886 w 2441542"/>
                <a:gd name="connsiteY5" fmla="*/ 0 h 631596"/>
                <a:gd name="connsiteX6" fmla="*/ 226243 w 2441542"/>
                <a:gd name="connsiteY6" fmla="*/ 9427 h 631596"/>
                <a:gd name="connsiteX7" fmla="*/ 37707 w 2441542"/>
                <a:gd name="connsiteY7" fmla="*/ 263951 h 631596"/>
                <a:gd name="connsiteX8" fmla="*/ 0 w 2441542"/>
                <a:gd name="connsiteY8" fmla="*/ 631596 h 631596"/>
                <a:gd name="connsiteX0" fmla="*/ 0 w 2403835"/>
                <a:gd name="connsiteY0" fmla="*/ 631596 h 631596"/>
                <a:gd name="connsiteX1" fmla="*/ 2337847 w 2403835"/>
                <a:gd name="connsiteY1" fmla="*/ 631596 h 631596"/>
                <a:gd name="connsiteX2" fmla="*/ 2403835 w 2403835"/>
                <a:gd name="connsiteY2" fmla="*/ 546755 h 631596"/>
                <a:gd name="connsiteX3" fmla="*/ 2253006 w 2403835"/>
                <a:gd name="connsiteY3" fmla="*/ 301658 h 631596"/>
                <a:gd name="connsiteX4" fmla="*/ 1640264 w 2403835"/>
                <a:gd name="connsiteY4" fmla="*/ 254524 h 631596"/>
                <a:gd name="connsiteX5" fmla="*/ 1329179 w 2403835"/>
                <a:gd name="connsiteY5" fmla="*/ 0 h 631596"/>
                <a:gd name="connsiteX6" fmla="*/ 188536 w 2403835"/>
                <a:gd name="connsiteY6" fmla="*/ 9427 h 631596"/>
                <a:gd name="connsiteX7" fmla="*/ 0 w 2403835"/>
                <a:gd name="connsiteY7" fmla="*/ 263951 h 631596"/>
                <a:gd name="connsiteX8" fmla="*/ 0 w 2403835"/>
                <a:gd name="connsiteY8" fmla="*/ 631596 h 631596"/>
                <a:gd name="connsiteX0" fmla="*/ 0 w 2403835"/>
                <a:gd name="connsiteY0" fmla="*/ 636514 h 636514"/>
                <a:gd name="connsiteX1" fmla="*/ 2337847 w 2403835"/>
                <a:gd name="connsiteY1" fmla="*/ 636514 h 636514"/>
                <a:gd name="connsiteX2" fmla="*/ 2403835 w 2403835"/>
                <a:gd name="connsiteY2" fmla="*/ 551673 h 636514"/>
                <a:gd name="connsiteX3" fmla="*/ 2253006 w 2403835"/>
                <a:gd name="connsiteY3" fmla="*/ 306576 h 636514"/>
                <a:gd name="connsiteX4" fmla="*/ 1640264 w 2403835"/>
                <a:gd name="connsiteY4" fmla="*/ 259442 h 636514"/>
                <a:gd name="connsiteX5" fmla="*/ 1329179 w 2403835"/>
                <a:gd name="connsiteY5" fmla="*/ 4918 h 636514"/>
                <a:gd name="connsiteX6" fmla="*/ 188536 w 2403835"/>
                <a:gd name="connsiteY6" fmla="*/ 0 h 636514"/>
                <a:gd name="connsiteX7" fmla="*/ 0 w 2403835"/>
                <a:gd name="connsiteY7" fmla="*/ 268869 h 636514"/>
                <a:gd name="connsiteX8" fmla="*/ 0 w 2403835"/>
                <a:gd name="connsiteY8" fmla="*/ 636514 h 636514"/>
                <a:gd name="connsiteX0" fmla="*/ 0 w 2403835"/>
                <a:gd name="connsiteY0" fmla="*/ 631596 h 631596"/>
                <a:gd name="connsiteX1" fmla="*/ 2337847 w 2403835"/>
                <a:gd name="connsiteY1" fmla="*/ 631596 h 631596"/>
                <a:gd name="connsiteX2" fmla="*/ 2403835 w 2403835"/>
                <a:gd name="connsiteY2" fmla="*/ 546755 h 631596"/>
                <a:gd name="connsiteX3" fmla="*/ 2253006 w 2403835"/>
                <a:gd name="connsiteY3" fmla="*/ 301658 h 631596"/>
                <a:gd name="connsiteX4" fmla="*/ 1640264 w 2403835"/>
                <a:gd name="connsiteY4" fmla="*/ 254524 h 631596"/>
                <a:gd name="connsiteX5" fmla="*/ 1329179 w 2403835"/>
                <a:gd name="connsiteY5" fmla="*/ 0 h 631596"/>
                <a:gd name="connsiteX6" fmla="*/ 188536 w 2403835"/>
                <a:gd name="connsiteY6" fmla="*/ 2255 h 631596"/>
                <a:gd name="connsiteX7" fmla="*/ 0 w 2403835"/>
                <a:gd name="connsiteY7" fmla="*/ 263951 h 631596"/>
                <a:gd name="connsiteX8" fmla="*/ 0 w 2403835"/>
                <a:gd name="connsiteY8" fmla="*/ 631596 h 631596"/>
                <a:gd name="connsiteX0" fmla="*/ 13888 w 2417723"/>
                <a:gd name="connsiteY0" fmla="*/ 631596 h 631596"/>
                <a:gd name="connsiteX1" fmla="*/ 2351735 w 2417723"/>
                <a:gd name="connsiteY1" fmla="*/ 631596 h 631596"/>
                <a:gd name="connsiteX2" fmla="*/ 2417723 w 2417723"/>
                <a:gd name="connsiteY2" fmla="*/ 546755 h 631596"/>
                <a:gd name="connsiteX3" fmla="*/ 2266894 w 2417723"/>
                <a:gd name="connsiteY3" fmla="*/ 301658 h 631596"/>
                <a:gd name="connsiteX4" fmla="*/ 1654152 w 2417723"/>
                <a:gd name="connsiteY4" fmla="*/ 254524 h 631596"/>
                <a:gd name="connsiteX5" fmla="*/ 1343067 w 2417723"/>
                <a:gd name="connsiteY5" fmla="*/ 0 h 631596"/>
                <a:gd name="connsiteX6" fmla="*/ 202424 w 2417723"/>
                <a:gd name="connsiteY6" fmla="*/ 2255 h 631596"/>
                <a:gd name="connsiteX7" fmla="*/ 13888 w 2417723"/>
                <a:gd name="connsiteY7" fmla="*/ 263951 h 631596"/>
                <a:gd name="connsiteX8" fmla="*/ 0 w 2417723"/>
                <a:gd name="connsiteY8" fmla="*/ 514668 h 631596"/>
                <a:gd name="connsiteX9" fmla="*/ 13888 w 2417723"/>
                <a:gd name="connsiteY9" fmla="*/ 631596 h 631596"/>
                <a:gd name="connsiteX0" fmla="*/ 13888 w 2417723"/>
                <a:gd name="connsiteY0" fmla="*/ 631596 h 631596"/>
                <a:gd name="connsiteX1" fmla="*/ 77822 w 2417723"/>
                <a:gd name="connsiteY1" fmla="*/ 625693 h 631596"/>
                <a:gd name="connsiteX2" fmla="*/ 2351735 w 2417723"/>
                <a:gd name="connsiteY2" fmla="*/ 631596 h 631596"/>
                <a:gd name="connsiteX3" fmla="*/ 2417723 w 2417723"/>
                <a:gd name="connsiteY3" fmla="*/ 546755 h 631596"/>
                <a:gd name="connsiteX4" fmla="*/ 2266894 w 2417723"/>
                <a:gd name="connsiteY4" fmla="*/ 301658 h 631596"/>
                <a:gd name="connsiteX5" fmla="*/ 1654152 w 2417723"/>
                <a:gd name="connsiteY5" fmla="*/ 254524 h 631596"/>
                <a:gd name="connsiteX6" fmla="*/ 1343067 w 2417723"/>
                <a:gd name="connsiteY6" fmla="*/ 0 h 631596"/>
                <a:gd name="connsiteX7" fmla="*/ 202424 w 2417723"/>
                <a:gd name="connsiteY7" fmla="*/ 2255 h 631596"/>
                <a:gd name="connsiteX8" fmla="*/ 13888 w 2417723"/>
                <a:gd name="connsiteY8" fmla="*/ 263951 h 631596"/>
                <a:gd name="connsiteX9" fmla="*/ 0 w 2417723"/>
                <a:gd name="connsiteY9" fmla="*/ 514668 h 631596"/>
                <a:gd name="connsiteX10" fmla="*/ 13888 w 2417723"/>
                <a:gd name="connsiteY10" fmla="*/ 631596 h 631596"/>
                <a:gd name="connsiteX0" fmla="*/ 0 w 2417723"/>
                <a:gd name="connsiteY0" fmla="*/ 514668 h 631596"/>
                <a:gd name="connsiteX1" fmla="*/ 77822 w 2417723"/>
                <a:gd name="connsiteY1" fmla="*/ 625693 h 631596"/>
                <a:gd name="connsiteX2" fmla="*/ 2351735 w 2417723"/>
                <a:gd name="connsiteY2" fmla="*/ 631596 h 631596"/>
                <a:gd name="connsiteX3" fmla="*/ 2417723 w 2417723"/>
                <a:gd name="connsiteY3" fmla="*/ 546755 h 631596"/>
                <a:gd name="connsiteX4" fmla="*/ 2266894 w 2417723"/>
                <a:gd name="connsiteY4" fmla="*/ 301658 h 631596"/>
                <a:gd name="connsiteX5" fmla="*/ 1654152 w 2417723"/>
                <a:gd name="connsiteY5" fmla="*/ 254524 h 631596"/>
                <a:gd name="connsiteX6" fmla="*/ 1343067 w 2417723"/>
                <a:gd name="connsiteY6" fmla="*/ 0 h 631596"/>
                <a:gd name="connsiteX7" fmla="*/ 202424 w 2417723"/>
                <a:gd name="connsiteY7" fmla="*/ 2255 h 631596"/>
                <a:gd name="connsiteX8" fmla="*/ 13888 w 2417723"/>
                <a:gd name="connsiteY8" fmla="*/ 263951 h 631596"/>
                <a:gd name="connsiteX9" fmla="*/ 0 w 2417723"/>
                <a:gd name="connsiteY9" fmla="*/ 514668 h 631596"/>
                <a:gd name="connsiteX0" fmla="*/ 0 w 2417723"/>
                <a:gd name="connsiteY0" fmla="*/ 514668 h 631596"/>
                <a:gd name="connsiteX1" fmla="*/ 77822 w 2417723"/>
                <a:gd name="connsiteY1" fmla="*/ 625693 h 631596"/>
                <a:gd name="connsiteX2" fmla="*/ 2351735 w 2417723"/>
                <a:gd name="connsiteY2" fmla="*/ 631596 h 631596"/>
                <a:gd name="connsiteX3" fmla="*/ 2417723 w 2417723"/>
                <a:gd name="connsiteY3" fmla="*/ 546755 h 631596"/>
                <a:gd name="connsiteX4" fmla="*/ 2266894 w 2417723"/>
                <a:gd name="connsiteY4" fmla="*/ 301658 h 631596"/>
                <a:gd name="connsiteX5" fmla="*/ 1654152 w 2417723"/>
                <a:gd name="connsiteY5" fmla="*/ 254524 h 631596"/>
                <a:gd name="connsiteX6" fmla="*/ 1343067 w 2417723"/>
                <a:gd name="connsiteY6" fmla="*/ 0 h 631596"/>
                <a:gd name="connsiteX7" fmla="*/ 23315 w 2417723"/>
                <a:gd name="connsiteY7" fmla="*/ 2255 h 631596"/>
                <a:gd name="connsiteX8" fmla="*/ 13888 w 2417723"/>
                <a:gd name="connsiteY8" fmla="*/ 263951 h 631596"/>
                <a:gd name="connsiteX9" fmla="*/ 0 w 2417723"/>
                <a:gd name="connsiteY9" fmla="*/ 514668 h 631596"/>
                <a:gd name="connsiteX0" fmla="*/ 0 w 2417723"/>
                <a:gd name="connsiteY0" fmla="*/ 514668 h 631596"/>
                <a:gd name="connsiteX1" fmla="*/ 11834 w 2417723"/>
                <a:gd name="connsiteY1" fmla="*/ 625693 h 631596"/>
                <a:gd name="connsiteX2" fmla="*/ 2351735 w 2417723"/>
                <a:gd name="connsiteY2" fmla="*/ 631596 h 631596"/>
                <a:gd name="connsiteX3" fmla="*/ 2417723 w 2417723"/>
                <a:gd name="connsiteY3" fmla="*/ 546755 h 631596"/>
                <a:gd name="connsiteX4" fmla="*/ 2266894 w 2417723"/>
                <a:gd name="connsiteY4" fmla="*/ 301658 h 631596"/>
                <a:gd name="connsiteX5" fmla="*/ 1654152 w 2417723"/>
                <a:gd name="connsiteY5" fmla="*/ 254524 h 631596"/>
                <a:gd name="connsiteX6" fmla="*/ 1343067 w 2417723"/>
                <a:gd name="connsiteY6" fmla="*/ 0 h 631596"/>
                <a:gd name="connsiteX7" fmla="*/ 23315 w 2417723"/>
                <a:gd name="connsiteY7" fmla="*/ 2255 h 631596"/>
                <a:gd name="connsiteX8" fmla="*/ 13888 w 2417723"/>
                <a:gd name="connsiteY8" fmla="*/ 263951 h 631596"/>
                <a:gd name="connsiteX9" fmla="*/ 0 w 2417723"/>
                <a:gd name="connsiteY9" fmla="*/ 514668 h 631596"/>
                <a:gd name="connsiteX0" fmla="*/ 2054 w 2405889"/>
                <a:gd name="connsiteY0" fmla="*/ 263951 h 631596"/>
                <a:gd name="connsiteX1" fmla="*/ 0 w 2405889"/>
                <a:gd name="connsiteY1" fmla="*/ 625693 h 631596"/>
                <a:gd name="connsiteX2" fmla="*/ 2339901 w 2405889"/>
                <a:gd name="connsiteY2" fmla="*/ 631596 h 631596"/>
                <a:gd name="connsiteX3" fmla="*/ 2405889 w 2405889"/>
                <a:gd name="connsiteY3" fmla="*/ 546755 h 631596"/>
                <a:gd name="connsiteX4" fmla="*/ 2255060 w 2405889"/>
                <a:gd name="connsiteY4" fmla="*/ 301658 h 631596"/>
                <a:gd name="connsiteX5" fmla="*/ 1642318 w 2405889"/>
                <a:gd name="connsiteY5" fmla="*/ 254524 h 631596"/>
                <a:gd name="connsiteX6" fmla="*/ 1331233 w 2405889"/>
                <a:gd name="connsiteY6" fmla="*/ 0 h 631596"/>
                <a:gd name="connsiteX7" fmla="*/ 11481 w 2405889"/>
                <a:gd name="connsiteY7" fmla="*/ 2255 h 631596"/>
                <a:gd name="connsiteX8" fmla="*/ 2054 w 2405889"/>
                <a:gd name="connsiteY8" fmla="*/ 263951 h 631596"/>
                <a:gd name="connsiteX0" fmla="*/ 11481 w 2405889"/>
                <a:gd name="connsiteY0" fmla="*/ 2255 h 631596"/>
                <a:gd name="connsiteX1" fmla="*/ 0 w 2405889"/>
                <a:gd name="connsiteY1" fmla="*/ 625693 h 631596"/>
                <a:gd name="connsiteX2" fmla="*/ 2339901 w 2405889"/>
                <a:gd name="connsiteY2" fmla="*/ 631596 h 631596"/>
                <a:gd name="connsiteX3" fmla="*/ 2405889 w 2405889"/>
                <a:gd name="connsiteY3" fmla="*/ 546755 h 631596"/>
                <a:gd name="connsiteX4" fmla="*/ 2255060 w 2405889"/>
                <a:gd name="connsiteY4" fmla="*/ 301658 h 631596"/>
                <a:gd name="connsiteX5" fmla="*/ 1642318 w 2405889"/>
                <a:gd name="connsiteY5" fmla="*/ 254524 h 631596"/>
                <a:gd name="connsiteX6" fmla="*/ 1331233 w 2405889"/>
                <a:gd name="connsiteY6" fmla="*/ 0 h 631596"/>
                <a:gd name="connsiteX7" fmla="*/ 11481 w 2405889"/>
                <a:gd name="connsiteY7" fmla="*/ 2255 h 631596"/>
                <a:gd name="connsiteX0" fmla="*/ 0 w 2417656"/>
                <a:gd name="connsiteY0" fmla="*/ 2255 h 631596"/>
                <a:gd name="connsiteX1" fmla="*/ 11767 w 2417656"/>
                <a:gd name="connsiteY1" fmla="*/ 625693 h 631596"/>
                <a:gd name="connsiteX2" fmla="*/ 2351668 w 2417656"/>
                <a:gd name="connsiteY2" fmla="*/ 631596 h 631596"/>
                <a:gd name="connsiteX3" fmla="*/ 2417656 w 2417656"/>
                <a:gd name="connsiteY3" fmla="*/ 546755 h 631596"/>
                <a:gd name="connsiteX4" fmla="*/ 2266827 w 2417656"/>
                <a:gd name="connsiteY4" fmla="*/ 301658 h 631596"/>
                <a:gd name="connsiteX5" fmla="*/ 1654085 w 2417656"/>
                <a:gd name="connsiteY5" fmla="*/ 254524 h 631596"/>
                <a:gd name="connsiteX6" fmla="*/ 1343000 w 2417656"/>
                <a:gd name="connsiteY6" fmla="*/ 0 h 631596"/>
                <a:gd name="connsiteX7" fmla="*/ 0 w 2417656"/>
                <a:gd name="connsiteY7" fmla="*/ 2255 h 631596"/>
                <a:gd name="connsiteX0" fmla="*/ 0 w 2417656"/>
                <a:gd name="connsiteY0" fmla="*/ 14947 h 644288"/>
                <a:gd name="connsiteX1" fmla="*/ 11767 w 2417656"/>
                <a:gd name="connsiteY1" fmla="*/ 638385 h 644288"/>
                <a:gd name="connsiteX2" fmla="*/ 2351668 w 2417656"/>
                <a:gd name="connsiteY2" fmla="*/ 644288 h 644288"/>
                <a:gd name="connsiteX3" fmla="*/ 2417656 w 2417656"/>
                <a:gd name="connsiteY3" fmla="*/ 559447 h 644288"/>
                <a:gd name="connsiteX4" fmla="*/ 2266827 w 2417656"/>
                <a:gd name="connsiteY4" fmla="*/ 314350 h 644288"/>
                <a:gd name="connsiteX5" fmla="*/ 1748644 w 2417656"/>
                <a:gd name="connsiteY5" fmla="*/ 0 h 644288"/>
                <a:gd name="connsiteX6" fmla="*/ 1654085 w 2417656"/>
                <a:gd name="connsiteY6" fmla="*/ 267216 h 644288"/>
                <a:gd name="connsiteX7" fmla="*/ 1343000 w 2417656"/>
                <a:gd name="connsiteY7" fmla="*/ 12692 h 644288"/>
                <a:gd name="connsiteX8" fmla="*/ 0 w 2417656"/>
                <a:gd name="connsiteY8" fmla="*/ 14947 h 644288"/>
                <a:gd name="connsiteX0" fmla="*/ 0 w 2417656"/>
                <a:gd name="connsiteY0" fmla="*/ 14947 h 644288"/>
                <a:gd name="connsiteX1" fmla="*/ 11767 w 2417656"/>
                <a:gd name="connsiteY1" fmla="*/ 638385 h 644288"/>
                <a:gd name="connsiteX2" fmla="*/ 2351668 w 2417656"/>
                <a:gd name="connsiteY2" fmla="*/ 644288 h 644288"/>
                <a:gd name="connsiteX3" fmla="*/ 2417656 w 2417656"/>
                <a:gd name="connsiteY3" fmla="*/ 559447 h 644288"/>
                <a:gd name="connsiteX4" fmla="*/ 2266827 w 2417656"/>
                <a:gd name="connsiteY4" fmla="*/ 314350 h 644288"/>
                <a:gd name="connsiteX5" fmla="*/ 1748644 w 2417656"/>
                <a:gd name="connsiteY5" fmla="*/ 0 h 644288"/>
                <a:gd name="connsiteX6" fmla="*/ 1654085 w 2417656"/>
                <a:gd name="connsiteY6" fmla="*/ 267216 h 644288"/>
                <a:gd name="connsiteX7" fmla="*/ 1547166 w 2417656"/>
                <a:gd name="connsiteY7" fmla="*/ 448114 h 644288"/>
                <a:gd name="connsiteX8" fmla="*/ 1343000 w 2417656"/>
                <a:gd name="connsiteY8" fmla="*/ 12692 h 644288"/>
                <a:gd name="connsiteX9" fmla="*/ 0 w 2417656"/>
                <a:gd name="connsiteY9" fmla="*/ 14947 h 644288"/>
                <a:gd name="connsiteX0" fmla="*/ 0 w 2417656"/>
                <a:gd name="connsiteY0" fmla="*/ 14947 h 644288"/>
                <a:gd name="connsiteX1" fmla="*/ 11767 w 2417656"/>
                <a:gd name="connsiteY1" fmla="*/ 638385 h 644288"/>
                <a:gd name="connsiteX2" fmla="*/ 2351668 w 2417656"/>
                <a:gd name="connsiteY2" fmla="*/ 644288 h 644288"/>
                <a:gd name="connsiteX3" fmla="*/ 2417656 w 2417656"/>
                <a:gd name="connsiteY3" fmla="*/ 559447 h 644288"/>
                <a:gd name="connsiteX4" fmla="*/ 2266827 w 2417656"/>
                <a:gd name="connsiteY4" fmla="*/ 314350 h 644288"/>
                <a:gd name="connsiteX5" fmla="*/ 1748644 w 2417656"/>
                <a:gd name="connsiteY5" fmla="*/ 0 h 644288"/>
                <a:gd name="connsiteX6" fmla="*/ 1654085 w 2417656"/>
                <a:gd name="connsiteY6" fmla="*/ 267216 h 644288"/>
                <a:gd name="connsiteX7" fmla="*/ 1547166 w 2417656"/>
                <a:gd name="connsiteY7" fmla="*/ 448114 h 644288"/>
                <a:gd name="connsiteX8" fmla="*/ 1544478 w 2417656"/>
                <a:gd name="connsiteY8" fmla="*/ 12692 h 644288"/>
                <a:gd name="connsiteX9" fmla="*/ 0 w 2417656"/>
                <a:gd name="connsiteY9" fmla="*/ 14947 h 644288"/>
                <a:gd name="connsiteX0" fmla="*/ 0 w 2417656"/>
                <a:gd name="connsiteY0" fmla="*/ 14947 h 644288"/>
                <a:gd name="connsiteX1" fmla="*/ 11767 w 2417656"/>
                <a:gd name="connsiteY1" fmla="*/ 638385 h 644288"/>
                <a:gd name="connsiteX2" fmla="*/ 2351668 w 2417656"/>
                <a:gd name="connsiteY2" fmla="*/ 644288 h 644288"/>
                <a:gd name="connsiteX3" fmla="*/ 2417656 w 2417656"/>
                <a:gd name="connsiteY3" fmla="*/ 559447 h 644288"/>
                <a:gd name="connsiteX4" fmla="*/ 2266827 w 2417656"/>
                <a:gd name="connsiteY4" fmla="*/ 314350 h 644288"/>
                <a:gd name="connsiteX5" fmla="*/ 1748644 w 2417656"/>
                <a:gd name="connsiteY5" fmla="*/ 0 h 644288"/>
                <a:gd name="connsiteX6" fmla="*/ 1638587 w 2417656"/>
                <a:gd name="connsiteY6" fmla="*/ 455896 h 644288"/>
                <a:gd name="connsiteX7" fmla="*/ 1547166 w 2417656"/>
                <a:gd name="connsiteY7" fmla="*/ 448114 h 644288"/>
                <a:gd name="connsiteX8" fmla="*/ 1544478 w 2417656"/>
                <a:gd name="connsiteY8" fmla="*/ 12692 h 644288"/>
                <a:gd name="connsiteX9" fmla="*/ 0 w 2417656"/>
                <a:gd name="connsiteY9" fmla="*/ 14947 h 644288"/>
                <a:gd name="connsiteX0" fmla="*/ 0 w 2417656"/>
                <a:gd name="connsiteY0" fmla="*/ 20843 h 650184"/>
                <a:gd name="connsiteX1" fmla="*/ 11767 w 2417656"/>
                <a:gd name="connsiteY1" fmla="*/ 644281 h 650184"/>
                <a:gd name="connsiteX2" fmla="*/ 2351668 w 2417656"/>
                <a:gd name="connsiteY2" fmla="*/ 650184 h 650184"/>
                <a:gd name="connsiteX3" fmla="*/ 2417656 w 2417656"/>
                <a:gd name="connsiteY3" fmla="*/ 565343 h 650184"/>
                <a:gd name="connsiteX4" fmla="*/ 2266827 w 2417656"/>
                <a:gd name="connsiteY4" fmla="*/ 320246 h 650184"/>
                <a:gd name="connsiteX5" fmla="*/ 1632406 w 2417656"/>
                <a:gd name="connsiteY5" fmla="*/ 0 h 650184"/>
                <a:gd name="connsiteX6" fmla="*/ 1638587 w 2417656"/>
                <a:gd name="connsiteY6" fmla="*/ 461792 h 650184"/>
                <a:gd name="connsiteX7" fmla="*/ 1547166 w 2417656"/>
                <a:gd name="connsiteY7" fmla="*/ 454010 h 650184"/>
                <a:gd name="connsiteX8" fmla="*/ 1544478 w 2417656"/>
                <a:gd name="connsiteY8" fmla="*/ 18588 h 650184"/>
                <a:gd name="connsiteX9" fmla="*/ 0 w 2417656"/>
                <a:gd name="connsiteY9" fmla="*/ 20843 h 650184"/>
                <a:gd name="connsiteX0" fmla="*/ 0 w 2417656"/>
                <a:gd name="connsiteY0" fmla="*/ 20843 h 650184"/>
                <a:gd name="connsiteX1" fmla="*/ 11767 w 2417656"/>
                <a:gd name="connsiteY1" fmla="*/ 644281 h 650184"/>
                <a:gd name="connsiteX2" fmla="*/ 2351668 w 2417656"/>
                <a:gd name="connsiteY2" fmla="*/ 650184 h 650184"/>
                <a:gd name="connsiteX3" fmla="*/ 2417656 w 2417656"/>
                <a:gd name="connsiteY3" fmla="*/ 565343 h 650184"/>
                <a:gd name="connsiteX4" fmla="*/ 2181586 w 2417656"/>
                <a:gd name="connsiteY4" fmla="*/ 25434 h 650184"/>
                <a:gd name="connsiteX5" fmla="*/ 1632406 w 2417656"/>
                <a:gd name="connsiteY5" fmla="*/ 0 h 650184"/>
                <a:gd name="connsiteX6" fmla="*/ 1638587 w 2417656"/>
                <a:gd name="connsiteY6" fmla="*/ 461792 h 650184"/>
                <a:gd name="connsiteX7" fmla="*/ 1547166 w 2417656"/>
                <a:gd name="connsiteY7" fmla="*/ 454010 h 650184"/>
                <a:gd name="connsiteX8" fmla="*/ 1544478 w 2417656"/>
                <a:gd name="connsiteY8" fmla="*/ 18588 h 650184"/>
                <a:gd name="connsiteX9" fmla="*/ 0 w 2417656"/>
                <a:gd name="connsiteY9" fmla="*/ 20843 h 650184"/>
                <a:gd name="connsiteX0" fmla="*/ 0 w 2417656"/>
                <a:gd name="connsiteY0" fmla="*/ 20843 h 650184"/>
                <a:gd name="connsiteX1" fmla="*/ 11767 w 2417656"/>
                <a:gd name="connsiteY1" fmla="*/ 644281 h 650184"/>
                <a:gd name="connsiteX2" fmla="*/ 2351668 w 2417656"/>
                <a:gd name="connsiteY2" fmla="*/ 650184 h 650184"/>
                <a:gd name="connsiteX3" fmla="*/ 2417656 w 2417656"/>
                <a:gd name="connsiteY3" fmla="*/ 565343 h 650184"/>
                <a:gd name="connsiteX4" fmla="*/ 2189336 w 2417656"/>
                <a:gd name="connsiteY4" fmla="*/ 19538 h 650184"/>
                <a:gd name="connsiteX5" fmla="*/ 1632406 w 2417656"/>
                <a:gd name="connsiteY5" fmla="*/ 0 h 650184"/>
                <a:gd name="connsiteX6" fmla="*/ 1638587 w 2417656"/>
                <a:gd name="connsiteY6" fmla="*/ 461792 h 650184"/>
                <a:gd name="connsiteX7" fmla="*/ 1547166 w 2417656"/>
                <a:gd name="connsiteY7" fmla="*/ 454010 h 650184"/>
                <a:gd name="connsiteX8" fmla="*/ 1544478 w 2417656"/>
                <a:gd name="connsiteY8" fmla="*/ 18588 h 650184"/>
                <a:gd name="connsiteX9" fmla="*/ 0 w 2417656"/>
                <a:gd name="connsiteY9" fmla="*/ 20843 h 650184"/>
                <a:gd name="connsiteX0" fmla="*/ 0 w 2417656"/>
                <a:gd name="connsiteY0" fmla="*/ 20843 h 650184"/>
                <a:gd name="connsiteX1" fmla="*/ 11767 w 2417656"/>
                <a:gd name="connsiteY1" fmla="*/ 644281 h 650184"/>
                <a:gd name="connsiteX2" fmla="*/ 2351668 w 2417656"/>
                <a:gd name="connsiteY2" fmla="*/ 650184 h 650184"/>
                <a:gd name="connsiteX3" fmla="*/ 2417656 w 2417656"/>
                <a:gd name="connsiteY3" fmla="*/ 565343 h 650184"/>
                <a:gd name="connsiteX4" fmla="*/ 2322081 w 2417656"/>
                <a:gd name="connsiteY4" fmla="*/ 324294 h 650184"/>
                <a:gd name="connsiteX5" fmla="*/ 2189336 w 2417656"/>
                <a:gd name="connsiteY5" fmla="*/ 19538 h 650184"/>
                <a:gd name="connsiteX6" fmla="*/ 1632406 w 2417656"/>
                <a:gd name="connsiteY6" fmla="*/ 0 h 650184"/>
                <a:gd name="connsiteX7" fmla="*/ 1638587 w 2417656"/>
                <a:gd name="connsiteY7" fmla="*/ 461792 h 650184"/>
                <a:gd name="connsiteX8" fmla="*/ 1547166 w 2417656"/>
                <a:gd name="connsiteY8" fmla="*/ 454010 h 650184"/>
                <a:gd name="connsiteX9" fmla="*/ 1544478 w 2417656"/>
                <a:gd name="connsiteY9" fmla="*/ 18588 h 650184"/>
                <a:gd name="connsiteX10" fmla="*/ 0 w 2417656"/>
                <a:gd name="connsiteY10" fmla="*/ 20843 h 650184"/>
                <a:gd name="connsiteX0" fmla="*/ 0 w 2417656"/>
                <a:gd name="connsiteY0" fmla="*/ 20843 h 650184"/>
                <a:gd name="connsiteX1" fmla="*/ 11767 w 2417656"/>
                <a:gd name="connsiteY1" fmla="*/ 644281 h 650184"/>
                <a:gd name="connsiteX2" fmla="*/ 2351668 w 2417656"/>
                <a:gd name="connsiteY2" fmla="*/ 650184 h 650184"/>
                <a:gd name="connsiteX3" fmla="*/ 2417656 w 2417656"/>
                <a:gd name="connsiteY3" fmla="*/ 565343 h 650184"/>
                <a:gd name="connsiteX4" fmla="*/ 2415071 w 2417656"/>
                <a:gd name="connsiteY4" fmla="*/ 324294 h 650184"/>
                <a:gd name="connsiteX5" fmla="*/ 2189336 w 2417656"/>
                <a:gd name="connsiteY5" fmla="*/ 19538 h 650184"/>
                <a:gd name="connsiteX6" fmla="*/ 1632406 w 2417656"/>
                <a:gd name="connsiteY6" fmla="*/ 0 h 650184"/>
                <a:gd name="connsiteX7" fmla="*/ 1638587 w 2417656"/>
                <a:gd name="connsiteY7" fmla="*/ 461792 h 650184"/>
                <a:gd name="connsiteX8" fmla="*/ 1547166 w 2417656"/>
                <a:gd name="connsiteY8" fmla="*/ 454010 h 650184"/>
                <a:gd name="connsiteX9" fmla="*/ 1544478 w 2417656"/>
                <a:gd name="connsiteY9" fmla="*/ 18588 h 650184"/>
                <a:gd name="connsiteX10" fmla="*/ 0 w 2417656"/>
                <a:gd name="connsiteY10" fmla="*/ 20843 h 650184"/>
                <a:gd name="connsiteX0" fmla="*/ 0 w 2417656"/>
                <a:gd name="connsiteY0" fmla="*/ 20843 h 650184"/>
                <a:gd name="connsiteX1" fmla="*/ 11767 w 2417656"/>
                <a:gd name="connsiteY1" fmla="*/ 644281 h 650184"/>
                <a:gd name="connsiteX2" fmla="*/ 2351668 w 2417656"/>
                <a:gd name="connsiteY2" fmla="*/ 650184 h 650184"/>
                <a:gd name="connsiteX3" fmla="*/ 2417656 w 2417656"/>
                <a:gd name="connsiteY3" fmla="*/ 565343 h 650184"/>
                <a:gd name="connsiteX4" fmla="*/ 2415071 w 2417656"/>
                <a:gd name="connsiteY4" fmla="*/ 324294 h 650184"/>
                <a:gd name="connsiteX5" fmla="*/ 2189336 w 2417656"/>
                <a:gd name="connsiteY5" fmla="*/ 19538 h 650184"/>
                <a:gd name="connsiteX6" fmla="*/ 1632406 w 2417656"/>
                <a:gd name="connsiteY6" fmla="*/ 0 h 650184"/>
                <a:gd name="connsiteX7" fmla="*/ 1638587 w 2417656"/>
                <a:gd name="connsiteY7" fmla="*/ 461792 h 650184"/>
                <a:gd name="connsiteX8" fmla="*/ 1547166 w 2417656"/>
                <a:gd name="connsiteY8" fmla="*/ 454010 h 650184"/>
                <a:gd name="connsiteX9" fmla="*/ 1544478 w 2417656"/>
                <a:gd name="connsiteY9" fmla="*/ 18588 h 650184"/>
                <a:gd name="connsiteX10" fmla="*/ 0 w 2417656"/>
                <a:gd name="connsiteY10" fmla="*/ 20843 h 650184"/>
                <a:gd name="connsiteX0" fmla="*/ 0 w 2417656"/>
                <a:gd name="connsiteY0" fmla="*/ 20843 h 650184"/>
                <a:gd name="connsiteX1" fmla="*/ 11767 w 2417656"/>
                <a:gd name="connsiteY1" fmla="*/ 644281 h 650184"/>
                <a:gd name="connsiteX2" fmla="*/ 2351668 w 2417656"/>
                <a:gd name="connsiteY2" fmla="*/ 650184 h 650184"/>
                <a:gd name="connsiteX3" fmla="*/ 2417656 w 2417656"/>
                <a:gd name="connsiteY3" fmla="*/ 565343 h 650184"/>
                <a:gd name="connsiteX4" fmla="*/ 2415071 w 2417656"/>
                <a:gd name="connsiteY4" fmla="*/ 324294 h 650184"/>
                <a:gd name="connsiteX5" fmla="*/ 2189336 w 2417656"/>
                <a:gd name="connsiteY5" fmla="*/ 19538 h 650184"/>
                <a:gd name="connsiteX6" fmla="*/ 1632406 w 2417656"/>
                <a:gd name="connsiteY6" fmla="*/ 0 h 650184"/>
                <a:gd name="connsiteX7" fmla="*/ 1638587 w 2417656"/>
                <a:gd name="connsiteY7" fmla="*/ 461792 h 650184"/>
                <a:gd name="connsiteX8" fmla="*/ 1547166 w 2417656"/>
                <a:gd name="connsiteY8" fmla="*/ 454010 h 650184"/>
                <a:gd name="connsiteX9" fmla="*/ 1544478 w 2417656"/>
                <a:gd name="connsiteY9" fmla="*/ 18588 h 650184"/>
                <a:gd name="connsiteX10" fmla="*/ 0 w 2417656"/>
                <a:gd name="connsiteY10" fmla="*/ 20843 h 650184"/>
                <a:gd name="connsiteX0" fmla="*/ 0 w 2417656"/>
                <a:gd name="connsiteY0" fmla="*/ 20843 h 650184"/>
                <a:gd name="connsiteX1" fmla="*/ 11767 w 2417656"/>
                <a:gd name="connsiteY1" fmla="*/ 644281 h 650184"/>
                <a:gd name="connsiteX2" fmla="*/ 2351668 w 2417656"/>
                <a:gd name="connsiteY2" fmla="*/ 650184 h 650184"/>
                <a:gd name="connsiteX3" fmla="*/ 2417656 w 2417656"/>
                <a:gd name="connsiteY3" fmla="*/ 565343 h 650184"/>
                <a:gd name="connsiteX4" fmla="*/ 2415071 w 2417656"/>
                <a:gd name="connsiteY4" fmla="*/ 324294 h 650184"/>
                <a:gd name="connsiteX5" fmla="*/ 2189336 w 2417656"/>
                <a:gd name="connsiteY5" fmla="*/ 19538 h 650184"/>
                <a:gd name="connsiteX6" fmla="*/ 1632406 w 2417656"/>
                <a:gd name="connsiteY6" fmla="*/ 0 h 650184"/>
                <a:gd name="connsiteX7" fmla="*/ 1638587 w 2417656"/>
                <a:gd name="connsiteY7" fmla="*/ 461792 h 650184"/>
                <a:gd name="connsiteX8" fmla="*/ 1547166 w 2417656"/>
                <a:gd name="connsiteY8" fmla="*/ 454010 h 650184"/>
                <a:gd name="connsiteX9" fmla="*/ 1544478 w 2417656"/>
                <a:gd name="connsiteY9" fmla="*/ 18588 h 650184"/>
                <a:gd name="connsiteX10" fmla="*/ 0 w 2417656"/>
                <a:gd name="connsiteY10" fmla="*/ 20843 h 650184"/>
                <a:gd name="connsiteX0" fmla="*/ 0 w 2417656"/>
                <a:gd name="connsiteY0" fmla="*/ 2255 h 631596"/>
                <a:gd name="connsiteX1" fmla="*/ 11767 w 2417656"/>
                <a:gd name="connsiteY1" fmla="*/ 625693 h 631596"/>
                <a:gd name="connsiteX2" fmla="*/ 2351668 w 2417656"/>
                <a:gd name="connsiteY2" fmla="*/ 631596 h 631596"/>
                <a:gd name="connsiteX3" fmla="*/ 2417656 w 2417656"/>
                <a:gd name="connsiteY3" fmla="*/ 546755 h 631596"/>
                <a:gd name="connsiteX4" fmla="*/ 2415071 w 2417656"/>
                <a:gd name="connsiteY4" fmla="*/ 305706 h 631596"/>
                <a:gd name="connsiteX5" fmla="*/ 2189336 w 2417656"/>
                <a:gd name="connsiteY5" fmla="*/ 950 h 631596"/>
                <a:gd name="connsiteX6" fmla="*/ 1632406 w 2417656"/>
                <a:gd name="connsiteY6" fmla="*/ 280 h 631596"/>
                <a:gd name="connsiteX7" fmla="*/ 1638587 w 2417656"/>
                <a:gd name="connsiteY7" fmla="*/ 443204 h 631596"/>
                <a:gd name="connsiteX8" fmla="*/ 1547166 w 2417656"/>
                <a:gd name="connsiteY8" fmla="*/ 435422 h 631596"/>
                <a:gd name="connsiteX9" fmla="*/ 1544478 w 2417656"/>
                <a:gd name="connsiteY9" fmla="*/ 0 h 631596"/>
                <a:gd name="connsiteX10" fmla="*/ 0 w 2417656"/>
                <a:gd name="connsiteY10" fmla="*/ 2255 h 631596"/>
                <a:gd name="connsiteX0" fmla="*/ 0 w 2417656"/>
                <a:gd name="connsiteY0" fmla="*/ 2255 h 631596"/>
                <a:gd name="connsiteX1" fmla="*/ 11767 w 2417656"/>
                <a:gd name="connsiteY1" fmla="*/ 625693 h 631596"/>
                <a:gd name="connsiteX2" fmla="*/ 2351668 w 2417656"/>
                <a:gd name="connsiteY2" fmla="*/ 631596 h 631596"/>
                <a:gd name="connsiteX3" fmla="*/ 2417656 w 2417656"/>
                <a:gd name="connsiteY3" fmla="*/ 546755 h 631596"/>
                <a:gd name="connsiteX4" fmla="*/ 2415071 w 2417656"/>
                <a:gd name="connsiteY4" fmla="*/ 305706 h 631596"/>
                <a:gd name="connsiteX5" fmla="*/ 2189336 w 2417656"/>
                <a:gd name="connsiteY5" fmla="*/ 950 h 631596"/>
                <a:gd name="connsiteX6" fmla="*/ 1632406 w 2417656"/>
                <a:gd name="connsiteY6" fmla="*/ 280 h 631596"/>
                <a:gd name="connsiteX7" fmla="*/ 1638587 w 2417656"/>
                <a:gd name="connsiteY7" fmla="*/ 443204 h 631596"/>
                <a:gd name="connsiteX8" fmla="*/ 1547166 w 2417656"/>
                <a:gd name="connsiteY8" fmla="*/ 435422 h 631596"/>
                <a:gd name="connsiteX9" fmla="*/ 1544478 w 2417656"/>
                <a:gd name="connsiteY9" fmla="*/ 0 h 631596"/>
                <a:gd name="connsiteX10" fmla="*/ 0 w 2417656"/>
                <a:gd name="connsiteY10" fmla="*/ 2255 h 631596"/>
                <a:gd name="connsiteX0" fmla="*/ 0 w 2417656"/>
                <a:gd name="connsiteY0" fmla="*/ 2255 h 631596"/>
                <a:gd name="connsiteX1" fmla="*/ 11767 w 2417656"/>
                <a:gd name="connsiteY1" fmla="*/ 625693 h 631596"/>
                <a:gd name="connsiteX2" fmla="*/ 2351668 w 2417656"/>
                <a:gd name="connsiteY2" fmla="*/ 631596 h 631596"/>
                <a:gd name="connsiteX3" fmla="*/ 2417656 w 2417656"/>
                <a:gd name="connsiteY3" fmla="*/ 546755 h 631596"/>
                <a:gd name="connsiteX4" fmla="*/ 2415071 w 2417656"/>
                <a:gd name="connsiteY4" fmla="*/ 305706 h 631596"/>
                <a:gd name="connsiteX5" fmla="*/ 2189336 w 2417656"/>
                <a:gd name="connsiteY5" fmla="*/ 950 h 631596"/>
                <a:gd name="connsiteX6" fmla="*/ 1632406 w 2417656"/>
                <a:gd name="connsiteY6" fmla="*/ 280 h 631596"/>
                <a:gd name="connsiteX7" fmla="*/ 1604491 w 2417656"/>
                <a:gd name="connsiteY7" fmla="*/ 440845 h 631596"/>
                <a:gd name="connsiteX8" fmla="*/ 1547166 w 2417656"/>
                <a:gd name="connsiteY8" fmla="*/ 435422 h 631596"/>
                <a:gd name="connsiteX9" fmla="*/ 1544478 w 2417656"/>
                <a:gd name="connsiteY9" fmla="*/ 0 h 631596"/>
                <a:gd name="connsiteX10" fmla="*/ 0 w 2417656"/>
                <a:gd name="connsiteY10" fmla="*/ 2255 h 631596"/>
                <a:gd name="connsiteX0" fmla="*/ 0 w 2417656"/>
                <a:gd name="connsiteY0" fmla="*/ 2255 h 631596"/>
                <a:gd name="connsiteX1" fmla="*/ 11767 w 2417656"/>
                <a:gd name="connsiteY1" fmla="*/ 625693 h 631596"/>
                <a:gd name="connsiteX2" fmla="*/ 2351668 w 2417656"/>
                <a:gd name="connsiteY2" fmla="*/ 631596 h 631596"/>
                <a:gd name="connsiteX3" fmla="*/ 2417656 w 2417656"/>
                <a:gd name="connsiteY3" fmla="*/ 546755 h 631596"/>
                <a:gd name="connsiteX4" fmla="*/ 2415071 w 2417656"/>
                <a:gd name="connsiteY4" fmla="*/ 305706 h 631596"/>
                <a:gd name="connsiteX5" fmla="*/ 2189336 w 2417656"/>
                <a:gd name="connsiteY5" fmla="*/ 950 h 631596"/>
                <a:gd name="connsiteX6" fmla="*/ 1632406 w 2417656"/>
                <a:gd name="connsiteY6" fmla="*/ 280 h 631596"/>
                <a:gd name="connsiteX7" fmla="*/ 1641687 w 2417656"/>
                <a:gd name="connsiteY7" fmla="*/ 440845 h 631596"/>
                <a:gd name="connsiteX8" fmla="*/ 1547166 w 2417656"/>
                <a:gd name="connsiteY8" fmla="*/ 435422 h 631596"/>
                <a:gd name="connsiteX9" fmla="*/ 1544478 w 2417656"/>
                <a:gd name="connsiteY9" fmla="*/ 0 h 631596"/>
                <a:gd name="connsiteX10" fmla="*/ 0 w 2417656"/>
                <a:gd name="connsiteY10" fmla="*/ 2255 h 631596"/>
                <a:gd name="connsiteX0" fmla="*/ 0 w 2417656"/>
                <a:gd name="connsiteY0" fmla="*/ 2255 h 631596"/>
                <a:gd name="connsiteX1" fmla="*/ 11767 w 2417656"/>
                <a:gd name="connsiteY1" fmla="*/ 625693 h 631596"/>
                <a:gd name="connsiteX2" fmla="*/ 2351668 w 2417656"/>
                <a:gd name="connsiteY2" fmla="*/ 631596 h 631596"/>
                <a:gd name="connsiteX3" fmla="*/ 2417656 w 2417656"/>
                <a:gd name="connsiteY3" fmla="*/ 546755 h 631596"/>
                <a:gd name="connsiteX4" fmla="*/ 2415071 w 2417656"/>
                <a:gd name="connsiteY4" fmla="*/ 305706 h 631596"/>
                <a:gd name="connsiteX5" fmla="*/ 2189336 w 2417656"/>
                <a:gd name="connsiteY5" fmla="*/ 950 h 631596"/>
                <a:gd name="connsiteX6" fmla="*/ 1632406 w 2417656"/>
                <a:gd name="connsiteY6" fmla="*/ 280 h 631596"/>
                <a:gd name="connsiteX7" fmla="*/ 1632388 w 2417656"/>
                <a:gd name="connsiteY7" fmla="*/ 436129 h 631596"/>
                <a:gd name="connsiteX8" fmla="*/ 1547166 w 2417656"/>
                <a:gd name="connsiteY8" fmla="*/ 435422 h 631596"/>
                <a:gd name="connsiteX9" fmla="*/ 1544478 w 2417656"/>
                <a:gd name="connsiteY9" fmla="*/ 0 h 631596"/>
                <a:gd name="connsiteX10" fmla="*/ 0 w 2417656"/>
                <a:gd name="connsiteY10" fmla="*/ 2255 h 631596"/>
                <a:gd name="connsiteX0" fmla="*/ 0 w 2417656"/>
                <a:gd name="connsiteY0" fmla="*/ 2255 h 631596"/>
                <a:gd name="connsiteX1" fmla="*/ 11767 w 2417656"/>
                <a:gd name="connsiteY1" fmla="*/ 625693 h 631596"/>
                <a:gd name="connsiteX2" fmla="*/ 2351668 w 2417656"/>
                <a:gd name="connsiteY2" fmla="*/ 631596 h 631596"/>
                <a:gd name="connsiteX3" fmla="*/ 2417656 w 2417656"/>
                <a:gd name="connsiteY3" fmla="*/ 546755 h 631596"/>
                <a:gd name="connsiteX4" fmla="*/ 2415071 w 2417656"/>
                <a:gd name="connsiteY4" fmla="*/ 305706 h 631596"/>
                <a:gd name="connsiteX5" fmla="*/ 2189336 w 2417656"/>
                <a:gd name="connsiteY5" fmla="*/ 950 h 631596"/>
                <a:gd name="connsiteX6" fmla="*/ 1632406 w 2417656"/>
                <a:gd name="connsiteY6" fmla="*/ 280 h 631596"/>
                <a:gd name="connsiteX7" fmla="*/ 1632388 w 2417656"/>
                <a:gd name="connsiteY7" fmla="*/ 436129 h 631596"/>
                <a:gd name="connsiteX8" fmla="*/ 1581263 w 2417656"/>
                <a:gd name="connsiteY8" fmla="*/ 435422 h 631596"/>
                <a:gd name="connsiteX9" fmla="*/ 1544478 w 2417656"/>
                <a:gd name="connsiteY9" fmla="*/ 0 h 631596"/>
                <a:gd name="connsiteX10" fmla="*/ 0 w 2417656"/>
                <a:gd name="connsiteY10" fmla="*/ 2255 h 631596"/>
                <a:gd name="connsiteX0" fmla="*/ 0 w 2417656"/>
                <a:gd name="connsiteY0" fmla="*/ 2255 h 631596"/>
                <a:gd name="connsiteX1" fmla="*/ 11767 w 2417656"/>
                <a:gd name="connsiteY1" fmla="*/ 625693 h 631596"/>
                <a:gd name="connsiteX2" fmla="*/ 2351668 w 2417656"/>
                <a:gd name="connsiteY2" fmla="*/ 631596 h 631596"/>
                <a:gd name="connsiteX3" fmla="*/ 2417656 w 2417656"/>
                <a:gd name="connsiteY3" fmla="*/ 546755 h 631596"/>
                <a:gd name="connsiteX4" fmla="*/ 2415071 w 2417656"/>
                <a:gd name="connsiteY4" fmla="*/ 305706 h 631596"/>
                <a:gd name="connsiteX5" fmla="*/ 2189336 w 2417656"/>
                <a:gd name="connsiteY5" fmla="*/ 950 h 631596"/>
                <a:gd name="connsiteX6" fmla="*/ 1632406 w 2417656"/>
                <a:gd name="connsiteY6" fmla="*/ 280 h 631596"/>
                <a:gd name="connsiteX7" fmla="*/ 1632388 w 2417656"/>
                <a:gd name="connsiteY7" fmla="*/ 436129 h 631596"/>
                <a:gd name="connsiteX8" fmla="*/ 1581263 w 2417656"/>
                <a:gd name="connsiteY8" fmla="*/ 435422 h 631596"/>
                <a:gd name="connsiteX9" fmla="*/ 1587873 w 2417656"/>
                <a:gd name="connsiteY9" fmla="*/ 0 h 631596"/>
                <a:gd name="connsiteX10" fmla="*/ 0 w 2417656"/>
                <a:gd name="connsiteY10" fmla="*/ 2255 h 631596"/>
                <a:gd name="connsiteX0" fmla="*/ 0 w 2417656"/>
                <a:gd name="connsiteY0" fmla="*/ 2255 h 631596"/>
                <a:gd name="connsiteX1" fmla="*/ 11767 w 2417656"/>
                <a:gd name="connsiteY1" fmla="*/ 625693 h 631596"/>
                <a:gd name="connsiteX2" fmla="*/ 2351668 w 2417656"/>
                <a:gd name="connsiteY2" fmla="*/ 631596 h 631596"/>
                <a:gd name="connsiteX3" fmla="*/ 2417656 w 2417656"/>
                <a:gd name="connsiteY3" fmla="*/ 546755 h 631596"/>
                <a:gd name="connsiteX4" fmla="*/ 2415071 w 2417656"/>
                <a:gd name="connsiteY4" fmla="*/ 305706 h 631596"/>
                <a:gd name="connsiteX5" fmla="*/ 2189336 w 2417656"/>
                <a:gd name="connsiteY5" fmla="*/ 950 h 631596"/>
                <a:gd name="connsiteX6" fmla="*/ 1632406 w 2417656"/>
                <a:gd name="connsiteY6" fmla="*/ 280 h 631596"/>
                <a:gd name="connsiteX7" fmla="*/ 1632388 w 2417656"/>
                <a:gd name="connsiteY7" fmla="*/ 436129 h 631596"/>
                <a:gd name="connsiteX8" fmla="*/ 1581263 w 2417656"/>
                <a:gd name="connsiteY8" fmla="*/ 435422 h 631596"/>
                <a:gd name="connsiteX9" fmla="*/ 1581673 w 2417656"/>
                <a:gd name="connsiteY9" fmla="*/ 0 h 631596"/>
                <a:gd name="connsiteX10" fmla="*/ 0 w 2417656"/>
                <a:gd name="connsiteY10" fmla="*/ 2255 h 631596"/>
                <a:gd name="connsiteX0" fmla="*/ 0 w 2417656"/>
                <a:gd name="connsiteY0" fmla="*/ 2255 h 631596"/>
                <a:gd name="connsiteX1" fmla="*/ 11767 w 2417656"/>
                <a:gd name="connsiteY1" fmla="*/ 625693 h 631596"/>
                <a:gd name="connsiteX2" fmla="*/ 2351668 w 2417656"/>
                <a:gd name="connsiteY2" fmla="*/ 631596 h 631596"/>
                <a:gd name="connsiteX3" fmla="*/ 2417656 w 2417656"/>
                <a:gd name="connsiteY3" fmla="*/ 546755 h 631596"/>
                <a:gd name="connsiteX4" fmla="*/ 2415071 w 2417656"/>
                <a:gd name="connsiteY4" fmla="*/ 305706 h 631596"/>
                <a:gd name="connsiteX5" fmla="*/ 2189336 w 2417656"/>
                <a:gd name="connsiteY5" fmla="*/ 950 h 631596"/>
                <a:gd name="connsiteX6" fmla="*/ 1632406 w 2417656"/>
                <a:gd name="connsiteY6" fmla="*/ 280 h 631596"/>
                <a:gd name="connsiteX7" fmla="*/ 1632388 w 2417656"/>
                <a:gd name="connsiteY7" fmla="*/ 436129 h 631596"/>
                <a:gd name="connsiteX8" fmla="*/ 9734 w 2417656"/>
                <a:gd name="connsiteY8" fmla="*/ 435422 h 631596"/>
                <a:gd name="connsiteX9" fmla="*/ 1581673 w 2417656"/>
                <a:gd name="connsiteY9" fmla="*/ 0 h 631596"/>
                <a:gd name="connsiteX10" fmla="*/ 0 w 2417656"/>
                <a:gd name="connsiteY10" fmla="*/ 2255 h 631596"/>
                <a:gd name="connsiteX0" fmla="*/ 113838 w 2531494"/>
                <a:gd name="connsiteY0" fmla="*/ 1975 h 631316"/>
                <a:gd name="connsiteX1" fmla="*/ 125605 w 2531494"/>
                <a:gd name="connsiteY1" fmla="*/ 625413 h 631316"/>
                <a:gd name="connsiteX2" fmla="*/ 2465506 w 2531494"/>
                <a:gd name="connsiteY2" fmla="*/ 631316 h 631316"/>
                <a:gd name="connsiteX3" fmla="*/ 2531494 w 2531494"/>
                <a:gd name="connsiteY3" fmla="*/ 546475 h 631316"/>
                <a:gd name="connsiteX4" fmla="*/ 2528909 w 2531494"/>
                <a:gd name="connsiteY4" fmla="*/ 305426 h 631316"/>
                <a:gd name="connsiteX5" fmla="*/ 2303174 w 2531494"/>
                <a:gd name="connsiteY5" fmla="*/ 670 h 631316"/>
                <a:gd name="connsiteX6" fmla="*/ 1746244 w 2531494"/>
                <a:gd name="connsiteY6" fmla="*/ 0 h 631316"/>
                <a:gd name="connsiteX7" fmla="*/ 1746226 w 2531494"/>
                <a:gd name="connsiteY7" fmla="*/ 435849 h 631316"/>
                <a:gd name="connsiteX8" fmla="*/ 123572 w 2531494"/>
                <a:gd name="connsiteY8" fmla="*/ 435142 h 631316"/>
                <a:gd name="connsiteX9" fmla="*/ 113838 w 2531494"/>
                <a:gd name="connsiteY9" fmla="*/ 1975 h 631316"/>
                <a:gd name="connsiteX0" fmla="*/ 248528 w 2656450"/>
                <a:gd name="connsiteY0" fmla="*/ 435142 h 631316"/>
                <a:gd name="connsiteX1" fmla="*/ 250561 w 2656450"/>
                <a:gd name="connsiteY1" fmla="*/ 625413 h 631316"/>
                <a:gd name="connsiteX2" fmla="*/ 2590462 w 2656450"/>
                <a:gd name="connsiteY2" fmla="*/ 631316 h 631316"/>
                <a:gd name="connsiteX3" fmla="*/ 2656450 w 2656450"/>
                <a:gd name="connsiteY3" fmla="*/ 546475 h 631316"/>
                <a:gd name="connsiteX4" fmla="*/ 2653865 w 2656450"/>
                <a:gd name="connsiteY4" fmla="*/ 305426 h 631316"/>
                <a:gd name="connsiteX5" fmla="*/ 2428130 w 2656450"/>
                <a:gd name="connsiteY5" fmla="*/ 670 h 631316"/>
                <a:gd name="connsiteX6" fmla="*/ 1871200 w 2656450"/>
                <a:gd name="connsiteY6" fmla="*/ 0 h 631316"/>
                <a:gd name="connsiteX7" fmla="*/ 1871182 w 2656450"/>
                <a:gd name="connsiteY7" fmla="*/ 435849 h 631316"/>
                <a:gd name="connsiteX8" fmla="*/ 248528 w 2656450"/>
                <a:gd name="connsiteY8" fmla="*/ 435142 h 631316"/>
                <a:gd name="connsiteX0" fmla="*/ 0 w 2407922"/>
                <a:gd name="connsiteY0" fmla="*/ 435142 h 631316"/>
                <a:gd name="connsiteX1" fmla="*/ 2033 w 2407922"/>
                <a:gd name="connsiteY1" fmla="*/ 625413 h 631316"/>
                <a:gd name="connsiteX2" fmla="*/ 2341934 w 2407922"/>
                <a:gd name="connsiteY2" fmla="*/ 631316 h 631316"/>
                <a:gd name="connsiteX3" fmla="*/ 2407922 w 2407922"/>
                <a:gd name="connsiteY3" fmla="*/ 546475 h 631316"/>
                <a:gd name="connsiteX4" fmla="*/ 2405337 w 2407922"/>
                <a:gd name="connsiteY4" fmla="*/ 305426 h 631316"/>
                <a:gd name="connsiteX5" fmla="*/ 2179602 w 2407922"/>
                <a:gd name="connsiteY5" fmla="*/ 670 h 631316"/>
                <a:gd name="connsiteX6" fmla="*/ 1622672 w 2407922"/>
                <a:gd name="connsiteY6" fmla="*/ 0 h 631316"/>
                <a:gd name="connsiteX7" fmla="*/ 1622654 w 2407922"/>
                <a:gd name="connsiteY7" fmla="*/ 435849 h 631316"/>
                <a:gd name="connsiteX8" fmla="*/ 0 w 2407922"/>
                <a:gd name="connsiteY8" fmla="*/ 435142 h 63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22" h="631316">
                  <a:moveTo>
                    <a:pt x="0" y="435142"/>
                  </a:moveTo>
                  <a:cubicBezTo>
                    <a:pt x="678" y="498566"/>
                    <a:pt x="1355" y="561989"/>
                    <a:pt x="2033" y="625413"/>
                  </a:cubicBezTo>
                  <a:lnTo>
                    <a:pt x="2341934" y="631316"/>
                  </a:lnTo>
                  <a:lnTo>
                    <a:pt x="2407922" y="546475"/>
                  </a:lnTo>
                  <a:cubicBezTo>
                    <a:pt x="2407060" y="466125"/>
                    <a:pt x="2406199" y="385776"/>
                    <a:pt x="2405337" y="305426"/>
                  </a:cubicBezTo>
                  <a:lnTo>
                    <a:pt x="2179602" y="670"/>
                  </a:lnTo>
                  <a:lnTo>
                    <a:pt x="1622672" y="0"/>
                  </a:lnTo>
                  <a:cubicBezTo>
                    <a:pt x="1624732" y="147641"/>
                    <a:pt x="1620594" y="288208"/>
                    <a:pt x="1622654" y="435849"/>
                  </a:cubicBezTo>
                  <a:lnTo>
                    <a:pt x="0" y="435142"/>
                  </a:lnTo>
                  <a:close/>
                </a:path>
              </a:pathLst>
            </a:custGeom>
            <a:solidFill>
              <a:srgbClr val="CCCCCC">
                <a:lumMod val="90000"/>
              </a:srgbClr>
            </a:solidFill>
            <a:ln w="1905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sp>
          <p:nvSpPr>
            <p:cNvPr id="26" name="Ellipse 25"/>
            <p:cNvSpPr/>
            <p:nvPr/>
          </p:nvSpPr>
          <p:spPr>
            <a:xfrm>
              <a:off x="2302572" y="893713"/>
              <a:ext cx="397220" cy="397220"/>
            </a:xfrm>
            <a:prstGeom prst="ellipse">
              <a:avLst/>
            </a:prstGeom>
            <a:solidFill>
              <a:srgbClr val="CCCCCC">
                <a:lumMod val="10000"/>
              </a:srgbClr>
            </a:solidFill>
            <a:ln w="1905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sp>
          <p:nvSpPr>
            <p:cNvPr id="27" name="Ellipse 26"/>
            <p:cNvSpPr/>
            <p:nvPr/>
          </p:nvSpPr>
          <p:spPr>
            <a:xfrm>
              <a:off x="3958756" y="893713"/>
              <a:ext cx="397220" cy="397220"/>
            </a:xfrm>
            <a:prstGeom prst="ellipse">
              <a:avLst/>
            </a:prstGeom>
            <a:solidFill>
              <a:srgbClr val="CCCCCC">
                <a:lumMod val="10000"/>
              </a:srgbClr>
            </a:solidFill>
            <a:ln w="1905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sp>
          <p:nvSpPr>
            <p:cNvPr id="28" name="Ellipse 27"/>
            <p:cNvSpPr/>
            <p:nvPr/>
          </p:nvSpPr>
          <p:spPr>
            <a:xfrm>
              <a:off x="2364890" y="954740"/>
              <a:ext cx="275166" cy="275166"/>
            </a:xfrm>
            <a:prstGeom prst="ellipse">
              <a:avLst/>
            </a:prstGeom>
            <a:solidFill>
              <a:srgbClr val="CCCCCC">
                <a:lumMod val="90000"/>
              </a:srgbClr>
            </a:solidFill>
            <a:ln w="1905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sp>
          <p:nvSpPr>
            <p:cNvPr id="29" name="Ellipse 28"/>
            <p:cNvSpPr/>
            <p:nvPr/>
          </p:nvSpPr>
          <p:spPr>
            <a:xfrm>
              <a:off x="4021074" y="954740"/>
              <a:ext cx="275166" cy="275166"/>
            </a:xfrm>
            <a:prstGeom prst="ellipse">
              <a:avLst/>
            </a:prstGeom>
            <a:solidFill>
              <a:srgbClr val="CCCCCC">
                <a:lumMod val="90000"/>
              </a:srgbClr>
            </a:solidFill>
            <a:ln w="1905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sp>
          <p:nvSpPr>
            <p:cNvPr id="30" name="Ellipse 29"/>
            <p:cNvSpPr/>
            <p:nvPr/>
          </p:nvSpPr>
          <p:spPr>
            <a:xfrm>
              <a:off x="2771800" y="893713"/>
              <a:ext cx="397220" cy="397220"/>
            </a:xfrm>
            <a:prstGeom prst="ellipse">
              <a:avLst/>
            </a:prstGeom>
            <a:solidFill>
              <a:srgbClr val="CCCCCC">
                <a:lumMod val="10000"/>
              </a:srgbClr>
            </a:solidFill>
            <a:ln w="1905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sp>
          <p:nvSpPr>
            <p:cNvPr id="31" name="Ellipse 30"/>
            <p:cNvSpPr/>
            <p:nvPr/>
          </p:nvSpPr>
          <p:spPr>
            <a:xfrm>
              <a:off x="2834118" y="954740"/>
              <a:ext cx="275166" cy="275166"/>
            </a:xfrm>
            <a:prstGeom prst="ellipse">
              <a:avLst/>
            </a:prstGeom>
            <a:solidFill>
              <a:srgbClr val="CCCCCC">
                <a:lumMod val="90000"/>
              </a:srgbClr>
            </a:solidFill>
            <a:ln w="1905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sp>
          <p:nvSpPr>
            <p:cNvPr id="32" name="Rechteck 31"/>
            <p:cNvSpPr/>
            <p:nvPr/>
          </p:nvSpPr>
          <p:spPr>
            <a:xfrm>
              <a:off x="2166662" y="157128"/>
              <a:ext cx="1572349" cy="642179"/>
            </a:xfrm>
            <a:prstGeom prst="rect">
              <a:avLst/>
            </a:prstGeom>
            <a:solidFill>
              <a:srgbClr val="CCCCCC">
                <a:lumMod val="90000"/>
              </a:srgbClr>
            </a:solidFill>
            <a:ln w="1905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endParaRPr lang="de-AT" kern="0">
                <a:solidFill>
                  <a:srgbClr val="CCCCCC"/>
                </a:solidFill>
                <a:latin typeface="Calibri"/>
              </a:endParaRPr>
            </a:p>
          </p:txBody>
        </p:sp>
      </p:grpSp>
      <p:grpSp>
        <p:nvGrpSpPr>
          <p:cNvPr id="33" name="Gruppieren 32"/>
          <p:cNvGrpSpPr/>
          <p:nvPr/>
        </p:nvGrpSpPr>
        <p:grpSpPr>
          <a:xfrm>
            <a:off x="9826793" y="3366385"/>
            <a:ext cx="2069961" cy="1187405"/>
            <a:chOff x="6850119" y="3983210"/>
            <a:chExt cx="2069961" cy="1187405"/>
          </a:xfrm>
        </p:grpSpPr>
        <p:grpSp>
          <p:nvGrpSpPr>
            <p:cNvPr id="34" name="Gruppieren 33"/>
            <p:cNvGrpSpPr/>
            <p:nvPr/>
          </p:nvGrpSpPr>
          <p:grpSpPr>
            <a:xfrm>
              <a:off x="7103888" y="4822677"/>
              <a:ext cx="865074" cy="347938"/>
              <a:chOff x="6149076" y="5655489"/>
              <a:chExt cx="1109502" cy="446248"/>
            </a:xfrm>
          </p:grpSpPr>
          <p:sp>
            <p:nvSpPr>
              <p:cNvPr id="36" name="Ellipse 35"/>
              <p:cNvSpPr/>
              <p:nvPr/>
            </p:nvSpPr>
            <p:spPr>
              <a:xfrm>
                <a:off x="6149076" y="5655489"/>
                <a:ext cx="446248" cy="446248"/>
              </a:xfrm>
              <a:prstGeom prst="ellipse">
                <a:avLst/>
              </a:pr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Ellipse 36"/>
              <p:cNvSpPr/>
              <p:nvPr/>
            </p:nvSpPr>
            <p:spPr>
              <a:xfrm>
                <a:off x="6812330" y="5655489"/>
                <a:ext cx="446248" cy="446248"/>
              </a:xfrm>
              <a:prstGeom prst="ellipse">
                <a:avLst/>
              </a:pr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Abgerundetes Rechteck 37"/>
              <p:cNvSpPr/>
              <p:nvPr/>
            </p:nvSpPr>
            <p:spPr>
              <a:xfrm>
                <a:off x="6300193" y="5818654"/>
                <a:ext cx="792087" cy="147740"/>
              </a:xfrm>
              <a:prstGeom prst="roundRect">
                <a:avLst/>
              </a:pr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5" name="Freihandform 34"/>
            <p:cNvSpPr/>
            <p:nvPr/>
          </p:nvSpPr>
          <p:spPr>
            <a:xfrm>
              <a:off x="6850119" y="3983210"/>
              <a:ext cx="2069961" cy="914400"/>
            </a:xfrm>
            <a:custGeom>
              <a:avLst/>
              <a:gdLst>
                <a:gd name="connsiteX0" fmla="*/ 2069961 w 2069961"/>
                <a:gd name="connsiteY0" fmla="*/ 0 h 914400"/>
                <a:gd name="connsiteX1" fmla="*/ 643095 w 2069961"/>
                <a:gd name="connsiteY1" fmla="*/ 0 h 914400"/>
                <a:gd name="connsiteX2" fmla="*/ 0 w 2069961"/>
                <a:gd name="connsiteY2" fmla="*/ 643095 h 914400"/>
                <a:gd name="connsiteX3" fmla="*/ 0 w 2069961"/>
                <a:gd name="connsiteY3" fmla="*/ 914400 h 914400"/>
                <a:gd name="connsiteX4" fmla="*/ 2049864 w 2069961"/>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961" h="914400">
                  <a:moveTo>
                    <a:pt x="2069961" y="0"/>
                  </a:moveTo>
                  <a:lnTo>
                    <a:pt x="643095" y="0"/>
                  </a:lnTo>
                  <a:lnTo>
                    <a:pt x="0" y="643095"/>
                  </a:lnTo>
                  <a:lnTo>
                    <a:pt x="0" y="914400"/>
                  </a:lnTo>
                  <a:lnTo>
                    <a:pt x="2049864" y="914400"/>
                  </a:lnTo>
                </a:path>
              </a:pathLst>
            </a:cu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9" name="Freihandform 38"/>
          <p:cNvSpPr/>
          <p:nvPr/>
        </p:nvSpPr>
        <p:spPr>
          <a:xfrm>
            <a:off x="805147" y="2504489"/>
            <a:ext cx="1326507" cy="2059699"/>
          </a:xfrm>
          <a:custGeom>
            <a:avLst/>
            <a:gdLst>
              <a:gd name="connsiteX0" fmla="*/ 0 w 884255"/>
              <a:gd name="connsiteY0" fmla="*/ 2059912 h 2069960"/>
              <a:gd name="connsiteX1" fmla="*/ 0 w 884255"/>
              <a:gd name="connsiteY1" fmla="*/ 834013 h 2069960"/>
              <a:gd name="connsiteX2" fmla="*/ 442127 w 884255"/>
              <a:gd name="connsiteY2" fmla="*/ 0 h 2069960"/>
              <a:gd name="connsiteX3" fmla="*/ 884255 w 884255"/>
              <a:gd name="connsiteY3" fmla="*/ 834013 h 2069960"/>
              <a:gd name="connsiteX4" fmla="*/ 884255 w 884255"/>
              <a:gd name="connsiteY4" fmla="*/ 2069960 h 2069960"/>
              <a:gd name="connsiteX5" fmla="*/ 0 w 884255"/>
              <a:gd name="connsiteY5" fmla="*/ 2059912 h 206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255" h="2069960">
                <a:moveTo>
                  <a:pt x="0" y="2059912"/>
                </a:moveTo>
                <a:lnTo>
                  <a:pt x="0" y="834013"/>
                </a:lnTo>
                <a:lnTo>
                  <a:pt x="442127" y="0"/>
                </a:lnTo>
                <a:lnTo>
                  <a:pt x="884255" y="834013"/>
                </a:lnTo>
                <a:lnTo>
                  <a:pt x="884255" y="2069960"/>
                </a:lnTo>
                <a:lnTo>
                  <a:pt x="0" y="2059912"/>
                </a:lnTo>
                <a:close/>
              </a:path>
            </a:pathLst>
          </a:cu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hteck 39"/>
          <p:cNvSpPr/>
          <p:nvPr/>
        </p:nvSpPr>
        <p:spPr>
          <a:xfrm>
            <a:off x="2370909" y="2231537"/>
            <a:ext cx="119883" cy="2445046"/>
          </a:xfrm>
          <a:prstGeom prst="rect">
            <a:avLst/>
          </a:prstGeom>
          <a:solidFill>
            <a:srgbClr val="CCCCCC"/>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sp>
        <p:nvSpPr>
          <p:cNvPr id="41" name="Rechteck 40"/>
          <p:cNvSpPr/>
          <p:nvPr/>
        </p:nvSpPr>
        <p:spPr>
          <a:xfrm>
            <a:off x="8014491" y="2231537"/>
            <a:ext cx="119883" cy="2445046"/>
          </a:xfrm>
          <a:prstGeom prst="rect">
            <a:avLst/>
          </a:prstGeom>
          <a:solidFill>
            <a:srgbClr val="CCCCCC"/>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cxnSp>
        <p:nvCxnSpPr>
          <p:cNvPr id="42" name="Gerade Verbindung mit Pfeil 41"/>
          <p:cNvCxnSpPr/>
          <p:nvPr/>
        </p:nvCxnSpPr>
        <p:spPr>
          <a:xfrm>
            <a:off x="6068895" y="3317902"/>
            <a:ext cx="0" cy="198481"/>
          </a:xfrm>
          <a:prstGeom prst="straightConnector1">
            <a:avLst/>
          </a:prstGeom>
          <a:noFill/>
          <a:ln w="25400" cap="flat" cmpd="sng" algn="ctr">
            <a:solidFill>
              <a:srgbClr val="002060"/>
            </a:solidFill>
            <a:prstDash val="solid"/>
            <a:headEnd type="oval"/>
            <a:tailEnd type="none"/>
          </a:ln>
          <a:effectLst>
            <a:outerShdw blurRad="40000" dist="20000" dir="5400000" rotWithShape="0">
              <a:srgbClr val="000000">
                <a:alpha val="38000"/>
              </a:srgbClr>
            </a:outerShdw>
          </a:effectLst>
        </p:spPr>
      </p:cxnSp>
      <p:sp>
        <p:nvSpPr>
          <p:cNvPr id="43" name="Rechteck 42"/>
          <p:cNvSpPr/>
          <p:nvPr/>
        </p:nvSpPr>
        <p:spPr>
          <a:xfrm rot="3689243">
            <a:off x="6282236" y="3733798"/>
            <a:ext cx="306555" cy="122860"/>
          </a:xfrm>
          <a:prstGeom prst="rect">
            <a:avLst/>
          </a:prstGeom>
          <a:solidFill>
            <a:srgbClr val="00B0F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sp>
        <p:nvSpPr>
          <p:cNvPr id="44" name="Rechteck 43"/>
          <p:cNvSpPr/>
          <p:nvPr/>
        </p:nvSpPr>
        <p:spPr>
          <a:xfrm>
            <a:off x="5585739" y="4011098"/>
            <a:ext cx="322914" cy="259427"/>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r>
              <a:rPr lang="de-AT" sz="1100" kern="0" dirty="0">
                <a:solidFill>
                  <a:srgbClr val="ED7D31">
                    <a:lumMod val="50000"/>
                  </a:srgbClr>
                </a:solidFill>
                <a:latin typeface="Calibri"/>
              </a:rPr>
              <a:t>W</a:t>
            </a:r>
          </a:p>
        </p:txBody>
      </p:sp>
      <p:sp>
        <p:nvSpPr>
          <p:cNvPr id="45" name="Rechteck 44"/>
          <p:cNvSpPr/>
          <p:nvPr/>
        </p:nvSpPr>
        <p:spPr>
          <a:xfrm>
            <a:off x="5996887" y="3575187"/>
            <a:ext cx="173120" cy="112059"/>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ED7D31">
                  <a:lumMod val="50000"/>
                </a:srgbClr>
              </a:solidFill>
              <a:latin typeface="Calibri"/>
            </a:endParaRPr>
          </a:p>
        </p:txBody>
      </p:sp>
      <p:sp>
        <p:nvSpPr>
          <p:cNvPr id="46" name="Textfeld 45"/>
          <p:cNvSpPr txBox="1"/>
          <p:nvPr/>
        </p:nvSpPr>
        <p:spPr>
          <a:xfrm>
            <a:off x="6969782" y="1485466"/>
            <a:ext cx="1252266" cy="584775"/>
          </a:xfrm>
          <a:prstGeom prst="rect">
            <a:avLst/>
          </a:prstGeom>
          <a:noFill/>
        </p:spPr>
        <p:txBody>
          <a:bodyPr wrap="none" rtlCol="0">
            <a:spAutoFit/>
          </a:bodyPr>
          <a:lstStyle/>
          <a:p>
            <a:pPr defTabSz="457200" eaLnBrk="0" hangingPunct="0"/>
            <a:r>
              <a:rPr lang="de-AT" sz="1600" b="1" dirty="0">
                <a:solidFill>
                  <a:srgbClr val="0070C0"/>
                </a:solidFill>
                <a:latin typeface="Arial" panose="020B0604020202020204" pitchFamily="34" charset="0"/>
                <a:ea typeface="ＭＳ Ｐゴシック" panose="020B0600070205080204" pitchFamily="34" charset="-128"/>
              </a:rPr>
              <a:t>Toll RSU</a:t>
            </a:r>
          </a:p>
          <a:p>
            <a:pPr defTabSz="457200" eaLnBrk="0" hangingPunct="0"/>
            <a:r>
              <a:rPr lang="de-AT" sz="1600" dirty="0">
                <a:solidFill>
                  <a:srgbClr val="0070C0"/>
                </a:solidFill>
                <a:latin typeface="Arial" panose="020B0604020202020204" pitchFamily="34" charset="0"/>
                <a:ea typeface="ＭＳ Ｐゴシック" panose="020B0600070205080204" pitchFamily="34" charset="-128"/>
              </a:rPr>
              <a:t>CEN DSRC</a:t>
            </a:r>
          </a:p>
        </p:txBody>
      </p:sp>
      <p:sp>
        <p:nvSpPr>
          <p:cNvPr id="47" name="Textfeld 46"/>
          <p:cNvSpPr txBox="1"/>
          <p:nvPr/>
        </p:nvSpPr>
        <p:spPr>
          <a:xfrm>
            <a:off x="1877249" y="1702184"/>
            <a:ext cx="1208985" cy="338554"/>
          </a:xfrm>
          <a:prstGeom prst="rect">
            <a:avLst/>
          </a:prstGeom>
          <a:noFill/>
        </p:spPr>
        <p:txBody>
          <a:bodyPr wrap="none" rtlCol="0">
            <a:spAutoFit/>
          </a:bodyPr>
          <a:lstStyle/>
          <a:p>
            <a:pPr defTabSz="457200" eaLnBrk="0" hangingPunct="0"/>
            <a:r>
              <a:rPr lang="de-AT" sz="1600" dirty="0">
                <a:solidFill>
                  <a:srgbClr val="000000"/>
                </a:solidFill>
                <a:latin typeface="Arial" panose="020B0604020202020204" pitchFamily="34" charset="0"/>
                <a:ea typeface="ＭＳ Ｐゴシック" panose="020B0600070205080204" pitchFamily="34" charset="-128"/>
              </a:rPr>
              <a:t>C-ITS RSU</a:t>
            </a:r>
          </a:p>
        </p:txBody>
      </p:sp>
      <p:sp>
        <p:nvSpPr>
          <p:cNvPr id="48" name="Rechteck 47"/>
          <p:cNvSpPr/>
          <p:nvPr/>
        </p:nvSpPr>
        <p:spPr>
          <a:xfrm>
            <a:off x="7771737" y="2306891"/>
            <a:ext cx="395154" cy="54400"/>
          </a:xfrm>
          <a:prstGeom prst="rect">
            <a:avLst/>
          </a:prstGeom>
          <a:solidFill>
            <a:srgbClr val="CCCCCC"/>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sp>
        <p:nvSpPr>
          <p:cNvPr id="49" name="Rechteck 48"/>
          <p:cNvSpPr/>
          <p:nvPr/>
        </p:nvSpPr>
        <p:spPr>
          <a:xfrm rot="2715585">
            <a:off x="7487564" y="2225470"/>
            <a:ext cx="504056" cy="301152"/>
          </a:xfrm>
          <a:prstGeom prst="rect">
            <a:avLst/>
          </a:prstGeom>
          <a:solidFill>
            <a:srgbClr val="00B0F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cxnSp>
        <p:nvCxnSpPr>
          <p:cNvPr id="50" name="Gerader Verbinder 49"/>
          <p:cNvCxnSpPr/>
          <p:nvPr/>
        </p:nvCxnSpPr>
        <p:spPr>
          <a:xfrm flipV="1">
            <a:off x="6562661" y="2504489"/>
            <a:ext cx="960961" cy="1197859"/>
          </a:xfrm>
          <a:prstGeom prst="line">
            <a:avLst/>
          </a:prstGeom>
          <a:noFill/>
          <a:ln w="53975" cap="rnd" cmpd="sng" algn="ctr">
            <a:solidFill>
              <a:srgbClr val="0070C0"/>
            </a:solidFill>
            <a:prstDash val="sysDot"/>
          </a:ln>
          <a:effectLst>
            <a:outerShdw blurRad="40000" dist="20000" dir="5400000" rotWithShape="0">
              <a:srgbClr val="000000">
                <a:alpha val="38000"/>
              </a:srgbClr>
            </a:outerShdw>
          </a:effectLst>
        </p:spPr>
      </p:cxnSp>
      <p:cxnSp>
        <p:nvCxnSpPr>
          <p:cNvPr id="51" name="Gerade Verbindung mit Pfeil 33"/>
          <p:cNvCxnSpPr/>
          <p:nvPr/>
        </p:nvCxnSpPr>
        <p:spPr>
          <a:xfrm rot="10800000" flipV="1">
            <a:off x="2515863" y="2148630"/>
            <a:ext cx="173121" cy="144195"/>
          </a:xfrm>
          <a:prstGeom prst="bentConnector3">
            <a:avLst>
              <a:gd name="adj1" fmla="val 762"/>
            </a:avLst>
          </a:prstGeom>
          <a:noFill/>
          <a:ln w="25400" cap="flat" cmpd="sng" algn="ctr">
            <a:solidFill>
              <a:srgbClr val="002060"/>
            </a:solidFill>
            <a:prstDash val="solid"/>
            <a:headEnd type="oval"/>
            <a:tailEnd type="none"/>
          </a:ln>
          <a:effectLst>
            <a:outerShdw blurRad="40000" dist="20000" dir="5400000" rotWithShape="0">
              <a:srgbClr val="000000">
                <a:alpha val="38000"/>
              </a:srgbClr>
            </a:outerShdw>
          </a:effectLst>
        </p:spPr>
      </p:cxnSp>
      <p:sp>
        <p:nvSpPr>
          <p:cNvPr id="52" name="Rechteck 51"/>
          <p:cNvSpPr/>
          <p:nvPr/>
        </p:nvSpPr>
        <p:spPr>
          <a:xfrm>
            <a:off x="2259837" y="2142249"/>
            <a:ext cx="342025" cy="301152"/>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ED7D31">
                  <a:lumMod val="50000"/>
                </a:srgbClr>
              </a:solidFill>
              <a:latin typeface="Calibri"/>
            </a:endParaRPr>
          </a:p>
        </p:txBody>
      </p:sp>
      <p:sp>
        <p:nvSpPr>
          <p:cNvPr id="53" name="Textfeld 52"/>
          <p:cNvSpPr txBox="1"/>
          <p:nvPr/>
        </p:nvSpPr>
        <p:spPr>
          <a:xfrm>
            <a:off x="6760257" y="3335752"/>
            <a:ext cx="1386828" cy="584775"/>
          </a:xfrm>
          <a:prstGeom prst="rect">
            <a:avLst/>
          </a:prstGeom>
          <a:noFill/>
        </p:spPr>
        <p:txBody>
          <a:bodyPr wrap="square" rtlCol="0">
            <a:spAutoFit/>
          </a:bodyPr>
          <a:lstStyle/>
          <a:p>
            <a:pPr defTabSz="457200" eaLnBrk="0" hangingPunct="0"/>
            <a:r>
              <a:rPr lang="de-AT" sz="1600" b="1" dirty="0">
                <a:solidFill>
                  <a:srgbClr val="0070C0"/>
                </a:solidFill>
                <a:latin typeface="Arial" panose="020B0604020202020204" pitchFamily="34" charset="0"/>
                <a:ea typeface="ＭＳ Ｐゴシック" panose="020B0600070205080204" pitchFamily="34" charset="-128"/>
              </a:rPr>
              <a:t>Toll OBU</a:t>
            </a:r>
          </a:p>
          <a:p>
            <a:pPr defTabSz="457200" eaLnBrk="0" hangingPunct="0"/>
            <a:r>
              <a:rPr lang="de-AT" sz="1600" dirty="0">
                <a:solidFill>
                  <a:srgbClr val="0070C0"/>
                </a:solidFill>
                <a:latin typeface="Arial" panose="020B0604020202020204" pitchFamily="34" charset="0"/>
                <a:ea typeface="ＭＳ Ｐゴシック" panose="020B0600070205080204" pitchFamily="34" charset="-128"/>
              </a:rPr>
              <a:t>CEN DSRC</a:t>
            </a:r>
          </a:p>
        </p:txBody>
      </p:sp>
      <p:sp>
        <p:nvSpPr>
          <p:cNvPr id="54" name="Textfeld 53"/>
          <p:cNvSpPr txBox="1"/>
          <p:nvPr/>
        </p:nvSpPr>
        <p:spPr>
          <a:xfrm>
            <a:off x="5723998" y="2556759"/>
            <a:ext cx="777778" cy="584775"/>
          </a:xfrm>
          <a:prstGeom prst="rect">
            <a:avLst/>
          </a:prstGeom>
          <a:noFill/>
        </p:spPr>
        <p:txBody>
          <a:bodyPr wrap="none" rtlCol="0">
            <a:spAutoFit/>
          </a:bodyPr>
          <a:lstStyle/>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C-ITS </a:t>
            </a:r>
          </a:p>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OBU</a:t>
            </a:r>
          </a:p>
        </p:txBody>
      </p:sp>
      <p:cxnSp>
        <p:nvCxnSpPr>
          <p:cNvPr id="55" name="Gerade Verbindung mit Pfeil 54"/>
          <p:cNvCxnSpPr/>
          <p:nvPr/>
        </p:nvCxnSpPr>
        <p:spPr>
          <a:xfrm>
            <a:off x="1477334" y="3310351"/>
            <a:ext cx="0" cy="198481"/>
          </a:xfrm>
          <a:prstGeom prst="straightConnector1">
            <a:avLst/>
          </a:prstGeom>
          <a:noFill/>
          <a:ln w="25400" cap="flat" cmpd="sng" algn="ctr">
            <a:solidFill>
              <a:srgbClr val="E7E6E6">
                <a:lumMod val="50000"/>
              </a:srgbClr>
            </a:solidFill>
            <a:prstDash val="solid"/>
            <a:headEnd type="oval"/>
            <a:tailEnd type="none"/>
          </a:ln>
          <a:effectLst>
            <a:outerShdw blurRad="40000" dist="20000" dir="5400000" rotWithShape="0">
              <a:srgbClr val="000000">
                <a:alpha val="38000"/>
              </a:srgbClr>
            </a:outerShdw>
          </a:effectLst>
        </p:spPr>
      </p:cxnSp>
      <p:sp>
        <p:nvSpPr>
          <p:cNvPr id="56" name="Rechteck 55"/>
          <p:cNvSpPr/>
          <p:nvPr/>
        </p:nvSpPr>
        <p:spPr>
          <a:xfrm>
            <a:off x="1315877" y="3497426"/>
            <a:ext cx="322914" cy="259427"/>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r>
              <a:rPr lang="de-AT" sz="1200" kern="0" dirty="0">
                <a:solidFill>
                  <a:srgbClr val="ED7D31">
                    <a:lumMod val="50000"/>
                  </a:srgbClr>
                </a:solidFill>
                <a:latin typeface="Calibri"/>
              </a:rPr>
              <a:t>W</a:t>
            </a:r>
          </a:p>
        </p:txBody>
      </p:sp>
      <p:grpSp>
        <p:nvGrpSpPr>
          <p:cNvPr id="57" name="Gruppieren 56"/>
          <p:cNvGrpSpPr/>
          <p:nvPr/>
        </p:nvGrpSpPr>
        <p:grpSpPr>
          <a:xfrm>
            <a:off x="1227041" y="3073336"/>
            <a:ext cx="500586" cy="500586"/>
            <a:chOff x="1772680" y="5553052"/>
            <a:chExt cx="1912990" cy="1912990"/>
          </a:xfrm>
        </p:grpSpPr>
        <p:sp>
          <p:nvSpPr>
            <p:cNvPr id="58" name="Bogen 57"/>
            <p:cNvSpPr/>
            <p:nvPr/>
          </p:nvSpPr>
          <p:spPr>
            <a:xfrm>
              <a:off x="1772680" y="5553052"/>
              <a:ext cx="1912990" cy="1912990"/>
            </a:xfrm>
            <a:prstGeom prst="arc">
              <a:avLst>
                <a:gd name="adj1" fmla="val 7607168"/>
                <a:gd name="adj2" fmla="val 3169360"/>
              </a:avLst>
            </a:prstGeom>
            <a:noFill/>
            <a:ln w="190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 name="Bogen 58"/>
            <p:cNvSpPr/>
            <p:nvPr/>
          </p:nvSpPr>
          <p:spPr>
            <a:xfrm>
              <a:off x="2264293" y="6040848"/>
              <a:ext cx="934907" cy="934907"/>
            </a:xfrm>
            <a:prstGeom prst="arc">
              <a:avLst>
                <a:gd name="adj1" fmla="val 7607168"/>
                <a:gd name="adj2" fmla="val 3169360"/>
              </a:avLst>
            </a:prstGeom>
            <a:noFill/>
            <a:ln w="190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 name="Bogen 59"/>
            <p:cNvSpPr/>
            <p:nvPr/>
          </p:nvSpPr>
          <p:spPr>
            <a:xfrm>
              <a:off x="2029952" y="5805264"/>
              <a:ext cx="1414302" cy="1414302"/>
            </a:xfrm>
            <a:prstGeom prst="arc">
              <a:avLst>
                <a:gd name="adj1" fmla="val 7607168"/>
                <a:gd name="adj2" fmla="val 3169360"/>
              </a:avLst>
            </a:prstGeom>
            <a:noFill/>
            <a:ln w="190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61" name="Gruppieren 60"/>
          <p:cNvGrpSpPr/>
          <p:nvPr/>
        </p:nvGrpSpPr>
        <p:grpSpPr>
          <a:xfrm>
            <a:off x="5504612" y="3760804"/>
            <a:ext cx="500586" cy="500586"/>
            <a:chOff x="1772680" y="5553052"/>
            <a:chExt cx="1912990" cy="1912990"/>
          </a:xfrm>
        </p:grpSpPr>
        <p:sp>
          <p:nvSpPr>
            <p:cNvPr id="62" name="Bogen 61"/>
            <p:cNvSpPr/>
            <p:nvPr/>
          </p:nvSpPr>
          <p:spPr>
            <a:xfrm>
              <a:off x="1772680" y="5553052"/>
              <a:ext cx="1912990" cy="1912990"/>
            </a:xfrm>
            <a:prstGeom prst="arc">
              <a:avLst>
                <a:gd name="adj1" fmla="val 12488959"/>
                <a:gd name="adj2" fmla="val 20086879"/>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3" name="Bogen 62"/>
            <p:cNvSpPr/>
            <p:nvPr/>
          </p:nvSpPr>
          <p:spPr>
            <a:xfrm>
              <a:off x="2264293" y="6040848"/>
              <a:ext cx="934907" cy="934907"/>
            </a:xfrm>
            <a:prstGeom prst="arc">
              <a:avLst>
                <a:gd name="adj1" fmla="val 12188030"/>
                <a:gd name="adj2" fmla="val 19985551"/>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4" name="Bogen 63"/>
            <p:cNvSpPr/>
            <p:nvPr/>
          </p:nvSpPr>
          <p:spPr>
            <a:xfrm>
              <a:off x="2029951" y="5805263"/>
              <a:ext cx="1414303" cy="1414303"/>
            </a:xfrm>
            <a:prstGeom prst="arc">
              <a:avLst>
                <a:gd name="adj1" fmla="val 12327841"/>
                <a:gd name="adj2" fmla="val 20098910"/>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65" name="Rechteck 64"/>
          <p:cNvSpPr/>
          <p:nvPr/>
        </p:nvSpPr>
        <p:spPr>
          <a:xfrm>
            <a:off x="844511" y="3821024"/>
            <a:ext cx="1200971" cy="584775"/>
          </a:xfrm>
          <a:prstGeom prst="rect">
            <a:avLst/>
          </a:prstGeom>
        </p:spPr>
        <p:txBody>
          <a:bodyPr wrap="none">
            <a:spAutoFit/>
          </a:bodyPr>
          <a:lstStyle/>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RLAN</a:t>
            </a:r>
          </a:p>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(e.g. Wi-Fi)</a:t>
            </a:r>
          </a:p>
        </p:txBody>
      </p:sp>
      <p:sp>
        <p:nvSpPr>
          <p:cNvPr id="66" name="Rechteck 65"/>
          <p:cNvSpPr/>
          <p:nvPr/>
        </p:nvSpPr>
        <p:spPr>
          <a:xfrm>
            <a:off x="10237332" y="3478870"/>
            <a:ext cx="1527982" cy="584775"/>
          </a:xfrm>
          <a:prstGeom prst="rect">
            <a:avLst/>
          </a:prstGeom>
        </p:spPr>
        <p:txBody>
          <a:bodyPr wrap="none">
            <a:spAutoFit/>
          </a:bodyPr>
          <a:lstStyle/>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Urban </a:t>
            </a:r>
            <a:r>
              <a:rPr lang="de-AT" sz="1600" dirty="0" err="1">
                <a:solidFill>
                  <a:srgbClr val="000000"/>
                </a:solidFill>
                <a:latin typeface="Arial" panose="020B0604020202020204" pitchFamily="34" charset="0"/>
                <a:ea typeface="ＭＳ Ｐゴシック" panose="020B0600070205080204" pitchFamily="34" charset="-128"/>
              </a:rPr>
              <a:t>Rail</a:t>
            </a:r>
            <a:r>
              <a:rPr lang="de-AT" sz="1600" dirty="0">
                <a:solidFill>
                  <a:srgbClr val="000000"/>
                </a:solidFill>
                <a:latin typeface="Arial" panose="020B0604020202020204" pitchFamily="34" charset="0"/>
                <a:ea typeface="ＭＳ Ｐゴシック" panose="020B0600070205080204" pitchFamily="34" charset="-128"/>
              </a:rPr>
              <a:t> ITS</a:t>
            </a:r>
          </a:p>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(CBTC)</a:t>
            </a:r>
          </a:p>
        </p:txBody>
      </p:sp>
      <p:cxnSp>
        <p:nvCxnSpPr>
          <p:cNvPr id="67" name="Gerade Verbindung mit Pfeil 66"/>
          <p:cNvCxnSpPr/>
          <p:nvPr/>
        </p:nvCxnSpPr>
        <p:spPr>
          <a:xfrm>
            <a:off x="11033164" y="3155416"/>
            <a:ext cx="0" cy="198481"/>
          </a:xfrm>
          <a:prstGeom prst="straightConnector1">
            <a:avLst/>
          </a:prstGeom>
          <a:noFill/>
          <a:ln w="25400" cap="flat" cmpd="sng" algn="ctr">
            <a:solidFill>
              <a:srgbClr val="E7E6E6">
                <a:lumMod val="65000"/>
              </a:srgbClr>
            </a:solidFill>
            <a:prstDash val="solid"/>
            <a:headEnd type="oval"/>
            <a:tailEnd type="none"/>
          </a:ln>
          <a:effectLst>
            <a:outerShdw blurRad="40000" dist="20000" dir="5400000" rotWithShape="0">
              <a:srgbClr val="000000">
                <a:alpha val="38000"/>
              </a:srgbClr>
            </a:outerShdw>
          </a:effectLst>
        </p:spPr>
      </p:cxnSp>
      <p:sp>
        <p:nvSpPr>
          <p:cNvPr id="68" name="Rechteck 67"/>
          <p:cNvSpPr/>
          <p:nvPr/>
        </p:nvSpPr>
        <p:spPr>
          <a:xfrm>
            <a:off x="10940016" y="3382557"/>
            <a:ext cx="173120" cy="112059"/>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ED7D31">
                  <a:lumMod val="50000"/>
                </a:srgbClr>
              </a:solidFill>
              <a:latin typeface="Calibri"/>
            </a:endParaRPr>
          </a:p>
        </p:txBody>
      </p:sp>
      <p:sp>
        <p:nvSpPr>
          <p:cNvPr id="69" name="Rechteck 68"/>
          <p:cNvSpPr/>
          <p:nvPr/>
        </p:nvSpPr>
        <p:spPr>
          <a:xfrm>
            <a:off x="6349787" y="4024260"/>
            <a:ext cx="198937" cy="128770"/>
          </a:xfrm>
          <a:prstGeom prst="rect">
            <a:avLst/>
          </a:prstGeom>
          <a:solidFill>
            <a:srgbClr val="00B05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CCCCCC"/>
              </a:solidFill>
              <a:latin typeface="Calibri"/>
            </a:endParaRPr>
          </a:p>
        </p:txBody>
      </p:sp>
      <p:sp>
        <p:nvSpPr>
          <p:cNvPr id="70" name="Textfeld 69"/>
          <p:cNvSpPr txBox="1"/>
          <p:nvPr/>
        </p:nvSpPr>
        <p:spPr>
          <a:xfrm>
            <a:off x="6660876" y="3866374"/>
            <a:ext cx="1366833" cy="584775"/>
          </a:xfrm>
          <a:prstGeom prst="rect">
            <a:avLst/>
          </a:prstGeom>
          <a:noFill/>
        </p:spPr>
        <p:txBody>
          <a:bodyPr wrap="square" rtlCol="0">
            <a:spAutoFit/>
          </a:bodyPr>
          <a:lstStyle/>
          <a:p>
            <a:pPr algn="ctr" defTabSz="457200" eaLnBrk="0" hangingPunct="0"/>
            <a:r>
              <a:rPr lang="de-AT" sz="1600" dirty="0">
                <a:solidFill>
                  <a:srgbClr val="00B050"/>
                </a:solidFill>
                <a:latin typeface="Arial" panose="020B0604020202020204" pitchFamily="34" charset="0"/>
                <a:ea typeface="ＭＳ Ｐゴシック" panose="020B0600070205080204" pitchFamily="34" charset="-128"/>
              </a:rPr>
              <a:t>Smart Tachograph</a:t>
            </a:r>
          </a:p>
        </p:txBody>
      </p:sp>
      <p:cxnSp>
        <p:nvCxnSpPr>
          <p:cNvPr id="71" name="Gerader Verbinder 70"/>
          <p:cNvCxnSpPr/>
          <p:nvPr/>
        </p:nvCxnSpPr>
        <p:spPr>
          <a:xfrm>
            <a:off x="6589769" y="4189518"/>
            <a:ext cx="400610" cy="1768"/>
          </a:xfrm>
          <a:prstGeom prst="line">
            <a:avLst/>
          </a:prstGeom>
          <a:noFill/>
          <a:ln w="6350" cap="flat" cmpd="sng" algn="ctr">
            <a:solidFill>
              <a:srgbClr val="5B9BD5"/>
            </a:solidFill>
            <a:prstDash val="solid"/>
            <a:miter lim="800000"/>
          </a:ln>
          <a:effectLst/>
        </p:spPr>
      </p:cxnSp>
      <p:sp>
        <p:nvSpPr>
          <p:cNvPr id="72" name="Textfeld 71"/>
          <p:cNvSpPr txBox="1"/>
          <p:nvPr/>
        </p:nvSpPr>
        <p:spPr>
          <a:xfrm>
            <a:off x="8406071" y="4247401"/>
            <a:ext cx="572594" cy="338554"/>
          </a:xfrm>
          <a:prstGeom prst="rect">
            <a:avLst/>
          </a:prstGeom>
          <a:noFill/>
        </p:spPr>
        <p:txBody>
          <a:bodyPr wrap="none" rtlCol="0">
            <a:spAutoFit/>
          </a:bodyPr>
          <a:lstStyle/>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WIA</a:t>
            </a:r>
          </a:p>
        </p:txBody>
      </p:sp>
      <p:cxnSp>
        <p:nvCxnSpPr>
          <p:cNvPr id="73" name="Gerade Verbindung mit Pfeil 72"/>
          <p:cNvCxnSpPr/>
          <p:nvPr/>
        </p:nvCxnSpPr>
        <p:spPr>
          <a:xfrm>
            <a:off x="8709576" y="3805039"/>
            <a:ext cx="0" cy="198481"/>
          </a:xfrm>
          <a:prstGeom prst="straightConnector1">
            <a:avLst/>
          </a:prstGeom>
          <a:noFill/>
          <a:ln w="25400" cap="flat" cmpd="sng" algn="ctr">
            <a:solidFill>
              <a:srgbClr val="E7E6E6">
                <a:lumMod val="75000"/>
              </a:srgbClr>
            </a:solidFill>
            <a:prstDash val="solid"/>
            <a:headEnd type="oval"/>
            <a:tailEnd type="none"/>
          </a:ln>
          <a:effectLst>
            <a:outerShdw blurRad="40000" dist="20000" dir="5400000" rotWithShape="0">
              <a:srgbClr val="000000">
                <a:alpha val="38000"/>
              </a:srgbClr>
            </a:outerShdw>
          </a:effectLst>
        </p:spPr>
      </p:cxnSp>
      <p:sp>
        <p:nvSpPr>
          <p:cNvPr id="74" name="Rechteck 73"/>
          <p:cNvSpPr/>
          <p:nvPr/>
        </p:nvSpPr>
        <p:spPr>
          <a:xfrm>
            <a:off x="8548119" y="3992114"/>
            <a:ext cx="322914" cy="259427"/>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ED7D31">
                  <a:lumMod val="50000"/>
                </a:srgbClr>
              </a:solidFill>
              <a:latin typeface="Calibri"/>
            </a:endParaRPr>
          </a:p>
        </p:txBody>
      </p:sp>
      <p:grpSp>
        <p:nvGrpSpPr>
          <p:cNvPr id="75" name="Gruppieren 74"/>
          <p:cNvGrpSpPr/>
          <p:nvPr/>
        </p:nvGrpSpPr>
        <p:grpSpPr>
          <a:xfrm>
            <a:off x="8459283" y="3568024"/>
            <a:ext cx="500586" cy="500586"/>
            <a:chOff x="1772680" y="5553052"/>
            <a:chExt cx="1912990" cy="1912990"/>
          </a:xfrm>
        </p:grpSpPr>
        <p:sp>
          <p:nvSpPr>
            <p:cNvPr id="76" name="Bogen 75"/>
            <p:cNvSpPr/>
            <p:nvPr/>
          </p:nvSpPr>
          <p:spPr>
            <a:xfrm>
              <a:off x="1772680" y="5553052"/>
              <a:ext cx="1912990" cy="1912990"/>
            </a:xfrm>
            <a:prstGeom prst="arc">
              <a:avLst>
                <a:gd name="adj1" fmla="val 7607168"/>
                <a:gd name="adj2" fmla="val 3169360"/>
              </a:avLst>
            </a:prstGeom>
            <a:noFill/>
            <a:ln w="1905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7" name="Bogen 76"/>
            <p:cNvSpPr/>
            <p:nvPr/>
          </p:nvSpPr>
          <p:spPr>
            <a:xfrm>
              <a:off x="2264293" y="6040848"/>
              <a:ext cx="934907" cy="934907"/>
            </a:xfrm>
            <a:prstGeom prst="arc">
              <a:avLst>
                <a:gd name="adj1" fmla="val 7607168"/>
                <a:gd name="adj2" fmla="val 3169360"/>
              </a:avLst>
            </a:prstGeom>
            <a:noFill/>
            <a:ln w="1905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8" name="Bogen 77"/>
            <p:cNvSpPr/>
            <p:nvPr/>
          </p:nvSpPr>
          <p:spPr>
            <a:xfrm>
              <a:off x="2029952" y="5805264"/>
              <a:ext cx="1414302" cy="1414302"/>
            </a:xfrm>
            <a:prstGeom prst="arc">
              <a:avLst>
                <a:gd name="adj1" fmla="val 7607168"/>
                <a:gd name="adj2" fmla="val 3169360"/>
              </a:avLst>
            </a:prstGeom>
            <a:noFill/>
            <a:ln w="1905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79" name="Textfeld 78"/>
          <p:cNvSpPr txBox="1"/>
          <p:nvPr/>
        </p:nvSpPr>
        <p:spPr>
          <a:xfrm>
            <a:off x="8543298" y="1488832"/>
            <a:ext cx="3052439" cy="338554"/>
          </a:xfrm>
          <a:prstGeom prst="rect">
            <a:avLst/>
          </a:prstGeom>
          <a:noFill/>
        </p:spPr>
        <p:txBody>
          <a:bodyPr wrap="none" rtlCol="0">
            <a:spAutoFit/>
          </a:bodyPr>
          <a:lstStyle/>
          <a:p>
            <a:pPr algn="ctr" defTabSz="457200" eaLnBrk="0" hangingPunct="0"/>
            <a:r>
              <a:rPr lang="de-AT" sz="1600" dirty="0" err="1">
                <a:solidFill>
                  <a:srgbClr val="000000"/>
                </a:solidFill>
                <a:latin typeface="Arial Narrow" panose="020B0606020202030204" pitchFamily="34" charset="0"/>
                <a:ea typeface="ＭＳ Ｐゴシック" panose="020B0600070205080204" pitchFamily="34" charset="-128"/>
              </a:rPr>
              <a:t>Generic</a:t>
            </a:r>
            <a:r>
              <a:rPr lang="de-AT" sz="1600" dirty="0">
                <a:solidFill>
                  <a:srgbClr val="000000"/>
                </a:solidFill>
                <a:latin typeface="Arial Narrow" panose="020B0606020202030204" pitchFamily="34" charset="0"/>
                <a:ea typeface="ＭＳ Ｐゴシック" panose="020B0600070205080204" pitchFamily="34" charset="-128"/>
              </a:rPr>
              <a:t> Short Range Devices (SRDs)</a:t>
            </a:r>
          </a:p>
        </p:txBody>
      </p:sp>
      <p:sp>
        <p:nvSpPr>
          <p:cNvPr id="80" name="Textfeld 79"/>
          <p:cNvSpPr txBox="1"/>
          <p:nvPr/>
        </p:nvSpPr>
        <p:spPr>
          <a:xfrm>
            <a:off x="9186339" y="1766502"/>
            <a:ext cx="2234779" cy="338554"/>
          </a:xfrm>
          <a:prstGeom prst="rect">
            <a:avLst/>
          </a:prstGeom>
          <a:noFill/>
        </p:spPr>
        <p:txBody>
          <a:bodyPr wrap="none" rtlCol="0">
            <a:spAutoFit/>
          </a:bodyPr>
          <a:lstStyle/>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Fixed Wireless Access</a:t>
            </a:r>
          </a:p>
        </p:txBody>
      </p:sp>
      <p:sp>
        <p:nvSpPr>
          <p:cNvPr id="81" name="Textfeld 80"/>
          <p:cNvSpPr txBox="1"/>
          <p:nvPr/>
        </p:nvSpPr>
        <p:spPr>
          <a:xfrm>
            <a:off x="4387191" y="3481609"/>
            <a:ext cx="1392040" cy="584775"/>
          </a:xfrm>
          <a:prstGeom prst="rect">
            <a:avLst/>
          </a:prstGeom>
          <a:noFill/>
        </p:spPr>
        <p:txBody>
          <a:bodyPr wrap="square" rtlCol="0">
            <a:spAutoFit/>
          </a:bodyPr>
          <a:lstStyle/>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Wi-Fi in </a:t>
            </a:r>
            <a:r>
              <a:rPr lang="de-AT" sz="1600" dirty="0" err="1">
                <a:solidFill>
                  <a:srgbClr val="000000"/>
                </a:solidFill>
                <a:latin typeface="Arial" panose="020B0604020202020204" pitchFamily="34" charset="0"/>
                <a:ea typeface="ＭＳ Ｐゴシック" panose="020B0600070205080204" pitchFamily="34" charset="-128"/>
              </a:rPr>
              <a:t>vehicles</a:t>
            </a:r>
            <a:endParaRPr lang="de-AT" sz="1600" dirty="0">
              <a:solidFill>
                <a:srgbClr val="000000"/>
              </a:solidFill>
              <a:latin typeface="Arial" panose="020B0604020202020204" pitchFamily="34" charset="0"/>
              <a:ea typeface="ＭＳ Ｐゴシック" panose="020B0600070205080204" pitchFamily="34" charset="-128"/>
            </a:endParaRPr>
          </a:p>
        </p:txBody>
      </p:sp>
      <p:sp>
        <p:nvSpPr>
          <p:cNvPr id="82" name="Textfeld 81"/>
          <p:cNvSpPr txBox="1"/>
          <p:nvPr/>
        </p:nvSpPr>
        <p:spPr>
          <a:xfrm>
            <a:off x="9543837" y="2306891"/>
            <a:ext cx="1221809" cy="338554"/>
          </a:xfrm>
          <a:prstGeom prst="rect">
            <a:avLst/>
          </a:prstGeom>
          <a:noFill/>
        </p:spPr>
        <p:txBody>
          <a:bodyPr wrap="none" rtlCol="0">
            <a:spAutoFit/>
          </a:bodyPr>
          <a:lstStyle/>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Mil. Radars</a:t>
            </a:r>
          </a:p>
        </p:txBody>
      </p:sp>
      <p:sp>
        <p:nvSpPr>
          <p:cNvPr id="83" name="Textfeld 82"/>
          <p:cNvSpPr txBox="1"/>
          <p:nvPr/>
        </p:nvSpPr>
        <p:spPr>
          <a:xfrm>
            <a:off x="8681029" y="2047397"/>
            <a:ext cx="1552028" cy="338554"/>
          </a:xfrm>
          <a:prstGeom prst="rect">
            <a:avLst/>
          </a:prstGeom>
          <a:noFill/>
        </p:spPr>
        <p:txBody>
          <a:bodyPr wrap="none" rtlCol="0">
            <a:spAutoFit/>
          </a:bodyPr>
          <a:lstStyle/>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Amateur Radio</a:t>
            </a:r>
          </a:p>
        </p:txBody>
      </p:sp>
      <p:grpSp>
        <p:nvGrpSpPr>
          <p:cNvPr id="84" name="Gruppieren 83"/>
          <p:cNvGrpSpPr/>
          <p:nvPr/>
        </p:nvGrpSpPr>
        <p:grpSpPr>
          <a:xfrm rot="16200000">
            <a:off x="5793727" y="3060420"/>
            <a:ext cx="500586" cy="500586"/>
            <a:chOff x="1772680" y="5553052"/>
            <a:chExt cx="1912990" cy="1912990"/>
          </a:xfrm>
        </p:grpSpPr>
        <p:sp>
          <p:nvSpPr>
            <p:cNvPr id="85" name="Bogen 84"/>
            <p:cNvSpPr/>
            <p:nvPr/>
          </p:nvSpPr>
          <p:spPr>
            <a:xfrm>
              <a:off x="1772680" y="5553052"/>
              <a:ext cx="1912990" cy="1912990"/>
            </a:xfrm>
            <a:prstGeom prst="arc">
              <a:avLst>
                <a:gd name="adj1" fmla="val 12488959"/>
                <a:gd name="adj2" fmla="val 20086879"/>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6" name="Bogen 85"/>
            <p:cNvSpPr/>
            <p:nvPr/>
          </p:nvSpPr>
          <p:spPr>
            <a:xfrm>
              <a:off x="2264293" y="6040848"/>
              <a:ext cx="934907" cy="934907"/>
            </a:xfrm>
            <a:prstGeom prst="arc">
              <a:avLst>
                <a:gd name="adj1" fmla="val 12188030"/>
                <a:gd name="adj2" fmla="val 19985551"/>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7" name="Bogen 86"/>
            <p:cNvSpPr/>
            <p:nvPr/>
          </p:nvSpPr>
          <p:spPr>
            <a:xfrm>
              <a:off x="2029951" y="5805263"/>
              <a:ext cx="1414303" cy="1414303"/>
            </a:xfrm>
            <a:prstGeom prst="arc">
              <a:avLst>
                <a:gd name="adj1" fmla="val 12327841"/>
                <a:gd name="adj2" fmla="val 20098910"/>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88" name="Gruppieren 87"/>
          <p:cNvGrpSpPr/>
          <p:nvPr/>
        </p:nvGrpSpPr>
        <p:grpSpPr>
          <a:xfrm rot="5400000">
            <a:off x="5846346" y="3047573"/>
            <a:ext cx="500586" cy="500586"/>
            <a:chOff x="1772680" y="5553052"/>
            <a:chExt cx="1912990" cy="1912990"/>
          </a:xfrm>
        </p:grpSpPr>
        <p:sp>
          <p:nvSpPr>
            <p:cNvPr id="89" name="Bogen 88"/>
            <p:cNvSpPr/>
            <p:nvPr/>
          </p:nvSpPr>
          <p:spPr>
            <a:xfrm>
              <a:off x="1772680" y="5553052"/>
              <a:ext cx="1912990" cy="1912990"/>
            </a:xfrm>
            <a:prstGeom prst="arc">
              <a:avLst>
                <a:gd name="adj1" fmla="val 12488959"/>
                <a:gd name="adj2" fmla="val 20086879"/>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0" name="Bogen 89"/>
            <p:cNvSpPr/>
            <p:nvPr/>
          </p:nvSpPr>
          <p:spPr>
            <a:xfrm>
              <a:off x="2264293" y="6040848"/>
              <a:ext cx="934907" cy="934907"/>
            </a:xfrm>
            <a:prstGeom prst="arc">
              <a:avLst>
                <a:gd name="adj1" fmla="val 12188030"/>
                <a:gd name="adj2" fmla="val 19985551"/>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1" name="Bogen 90"/>
            <p:cNvSpPr/>
            <p:nvPr/>
          </p:nvSpPr>
          <p:spPr>
            <a:xfrm>
              <a:off x="2029951" y="5805263"/>
              <a:ext cx="1414303" cy="1414303"/>
            </a:xfrm>
            <a:prstGeom prst="arc">
              <a:avLst>
                <a:gd name="adj1" fmla="val 12327841"/>
                <a:gd name="adj2" fmla="val 20098910"/>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92" name="Gruppieren 91"/>
          <p:cNvGrpSpPr/>
          <p:nvPr/>
        </p:nvGrpSpPr>
        <p:grpSpPr>
          <a:xfrm>
            <a:off x="2203782" y="3786210"/>
            <a:ext cx="1850895" cy="797008"/>
            <a:chOff x="1217054" y="1307206"/>
            <a:chExt cx="2504940" cy="1078644"/>
          </a:xfrm>
        </p:grpSpPr>
        <p:sp>
          <p:nvSpPr>
            <p:cNvPr id="93" name="Freihandform 92"/>
            <p:cNvSpPr/>
            <p:nvPr/>
          </p:nvSpPr>
          <p:spPr>
            <a:xfrm>
              <a:off x="1217054" y="1307206"/>
              <a:ext cx="2504940" cy="843566"/>
            </a:xfrm>
            <a:custGeom>
              <a:avLst/>
              <a:gdLst>
                <a:gd name="connsiteX0" fmla="*/ 83712 w 2504940"/>
                <a:gd name="connsiteY0" fmla="*/ 843566 h 843566"/>
                <a:gd name="connsiteX1" fmla="*/ 2427667 w 2504940"/>
                <a:gd name="connsiteY1" fmla="*/ 843566 h 843566"/>
                <a:gd name="connsiteX2" fmla="*/ 2504940 w 2504940"/>
                <a:gd name="connsiteY2" fmla="*/ 727656 h 843566"/>
                <a:gd name="connsiteX3" fmla="*/ 2363273 w 2504940"/>
                <a:gd name="connsiteY3" fmla="*/ 386366 h 843566"/>
                <a:gd name="connsiteX4" fmla="*/ 1706450 w 2504940"/>
                <a:gd name="connsiteY4" fmla="*/ 341290 h 843566"/>
                <a:gd name="connsiteX5" fmla="*/ 1384478 w 2504940"/>
                <a:gd name="connsiteY5" fmla="*/ 0 h 843566"/>
                <a:gd name="connsiteX6" fmla="*/ 218940 w 2504940"/>
                <a:gd name="connsiteY6" fmla="*/ 0 h 843566"/>
                <a:gd name="connsiteX7" fmla="*/ 25757 w 2504940"/>
                <a:gd name="connsiteY7" fmla="*/ 321971 h 843566"/>
                <a:gd name="connsiteX8" fmla="*/ 0 w 2504940"/>
                <a:gd name="connsiteY8" fmla="*/ 682580 h 843566"/>
                <a:gd name="connsiteX9" fmla="*/ 83712 w 2504940"/>
                <a:gd name="connsiteY9" fmla="*/ 843566 h 84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4940" h="843566">
                  <a:moveTo>
                    <a:pt x="83712" y="843566"/>
                  </a:moveTo>
                  <a:lnTo>
                    <a:pt x="2427667" y="843566"/>
                  </a:lnTo>
                  <a:lnTo>
                    <a:pt x="2504940" y="727656"/>
                  </a:lnTo>
                  <a:lnTo>
                    <a:pt x="2363273" y="386366"/>
                  </a:lnTo>
                  <a:lnTo>
                    <a:pt x="1706450" y="341290"/>
                  </a:lnTo>
                  <a:lnTo>
                    <a:pt x="1384478" y="0"/>
                  </a:lnTo>
                  <a:lnTo>
                    <a:pt x="218940" y="0"/>
                  </a:lnTo>
                  <a:lnTo>
                    <a:pt x="25757" y="321971"/>
                  </a:lnTo>
                  <a:lnTo>
                    <a:pt x="0" y="682580"/>
                  </a:lnTo>
                  <a:lnTo>
                    <a:pt x="83712" y="843566"/>
                  </a:lnTo>
                  <a:close/>
                </a:path>
              </a:pathLst>
            </a:custGeom>
            <a:solidFill>
              <a:srgbClr val="B8B8B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Ellipse 93"/>
            <p:cNvSpPr/>
            <p:nvPr/>
          </p:nvSpPr>
          <p:spPr>
            <a:xfrm>
              <a:off x="1500389" y="1935090"/>
              <a:ext cx="450760" cy="450760"/>
            </a:xfrm>
            <a:prstGeom prst="ellipse">
              <a:avLst/>
            </a:prstGeom>
            <a:solidFill>
              <a:sysClr val="windowText" lastClr="000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Ellipse 94"/>
            <p:cNvSpPr/>
            <p:nvPr/>
          </p:nvSpPr>
          <p:spPr>
            <a:xfrm>
              <a:off x="1577461" y="2012655"/>
              <a:ext cx="296616" cy="296616"/>
            </a:xfrm>
            <a:prstGeom prst="ellipse">
              <a:avLst/>
            </a:prstGeom>
            <a:solidFill>
              <a:srgbClr val="B8B8B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6" name="Ellipse 95"/>
            <p:cNvSpPr/>
            <p:nvPr/>
          </p:nvSpPr>
          <p:spPr>
            <a:xfrm>
              <a:off x="2995494" y="1919025"/>
              <a:ext cx="450760" cy="450760"/>
            </a:xfrm>
            <a:prstGeom prst="ellipse">
              <a:avLst/>
            </a:prstGeom>
            <a:solidFill>
              <a:sysClr val="windowText" lastClr="000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Ellipse 96"/>
            <p:cNvSpPr/>
            <p:nvPr/>
          </p:nvSpPr>
          <p:spPr>
            <a:xfrm>
              <a:off x="3072566" y="1996590"/>
              <a:ext cx="296616" cy="296616"/>
            </a:xfrm>
            <a:prstGeom prst="ellipse">
              <a:avLst/>
            </a:prstGeom>
            <a:solidFill>
              <a:srgbClr val="B8B8B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98" name="Gerade Verbindung mit Pfeil 97"/>
          <p:cNvCxnSpPr/>
          <p:nvPr/>
        </p:nvCxnSpPr>
        <p:spPr>
          <a:xfrm>
            <a:off x="3066180" y="3554213"/>
            <a:ext cx="0" cy="198481"/>
          </a:xfrm>
          <a:prstGeom prst="straightConnector1">
            <a:avLst/>
          </a:prstGeom>
          <a:noFill/>
          <a:ln w="25400" cap="flat" cmpd="sng" algn="ctr">
            <a:solidFill>
              <a:srgbClr val="002060"/>
            </a:solidFill>
            <a:prstDash val="solid"/>
            <a:headEnd type="oval"/>
            <a:tailEnd type="none"/>
          </a:ln>
          <a:effectLst>
            <a:outerShdw blurRad="40000" dist="20000" dir="5400000" rotWithShape="0">
              <a:srgbClr val="000000">
                <a:alpha val="38000"/>
              </a:srgbClr>
            </a:outerShdw>
          </a:effectLst>
        </p:spPr>
      </p:cxnSp>
      <p:sp>
        <p:nvSpPr>
          <p:cNvPr id="99" name="Rechteck 98"/>
          <p:cNvSpPr/>
          <p:nvPr/>
        </p:nvSpPr>
        <p:spPr>
          <a:xfrm>
            <a:off x="2994172" y="3811498"/>
            <a:ext cx="173120" cy="112059"/>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endParaRPr lang="de-AT" kern="0">
              <a:solidFill>
                <a:srgbClr val="ED7D31">
                  <a:lumMod val="50000"/>
                </a:srgbClr>
              </a:solidFill>
              <a:latin typeface="Calibri"/>
            </a:endParaRPr>
          </a:p>
        </p:txBody>
      </p:sp>
      <p:sp>
        <p:nvSpPr>
          <p:cNvPr id="100" name="Textfeld 99"/>
          <p:cNvSpPr txBox="1"/>
          <p:nvPr/>
        </p:nvSpPr>
        <p:spPr>
          <a:xfrm>
            <a:off x="2721283" y="2793070"/>
            <a:ext cx="777778" cy="584775"/>
          </a:xfrm>
          <a:prstGeom prst="rect">
            <a:avLst/>
          </a:prstGeom>
          <a:noFill/>
        </p:spPr>
        <p:txBody>
          <a:bodyPr wrap="none" rtlCol="0">
            <a:spAutoFit/>
          </a:bodyPr>
          <a:lstStyle/>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C-ITS </a:t>
            </a:r>
          </a:p>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OBU</a:t>
            </a:r>
          </a:p>
        </p:txBody>
      </p:sp>
      <p:grpSp>
        <p:nvGrpSpPr>
          <p:cNvPr id="101" name="Gruppieren 100"/>
          <p:cNvGrpSpPr/>
          <p:nvPr/>
        </p:nvGrpSpPr>
        <p:grpSpPr>
          <a:xfrm rot="16200000">
            <a:off x="2791012" y="3296731"/>
            <a:ext cx="500586" cy="500586"/>
            <a:chOff x="1772680" y="5553052"/>
            <a:chExt cx="1912990" cy="1912990"/>
          </a:xfrm>
        </p:grpSpPr>
        <p:sp>
          <p:nvSpPr>
            <p:cNvPr id="102" name="Bogen 101"/>
            <p:cNvSpPr/>
            <p:nvPr/>
          </p:nvSpPr>
          <p:spPr>
            <a:xfrm>
              <a:off x="1772680" y="5553052"/>
              <a:ext cx="1912990" cy="1912990"/>
            </a:xfrm>
            <a:prstGeom prst="arc">
              <a:avLst>
                <a:gd name="adj1" fmla="val 12488959"/>
                <a:gd name="adj2" fmla="val 20086879"/>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3" name="Bogen 102"/>
            <p:cNvSpPr/>
            <p:nvPr/>
          </p:nvSpPr>
          <p:spPr>
            <a:xfrm>
              <a:off x="2264293" y="6040848"/>
              <a:ext cx="934907" cy="934907"/>
            </a:xfrm>
            <a:prstGeom prst="arc">
              <a:avLst>
                <a:gd name="adj1" fmla="val 12188030"/>
                <a:gd name="adj2" fmla="val 19985551"/>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4" name="Bogen 103"/>
            <p:cNvSpPr/>
            <p:nvPr/>
          </p:nvSpPr>
          <p:spPr>
            <a:xfrm>
              <a:off x="2029951" y="5805263"/>
              <a:ext cx="1414303" cy="1414303"/>
            </a:xfrm>
            <a:prstGeom prst="arc">
              <a:avLst>
                <a:gd name="adj1" fmla="val 12327841"/>
                <a:gd name="adj2" fmla="val 20098910"/>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05" name="Gruppieren 104"/>
          <p:cNvGrpSpPr/>
          <p:nvPr/>
        </p:nvGrpSpPr>
        <p:grpSpPr>
          <a:xfrm rot="5400000">
            <a:off x="2843631" y="3283884"/>
            <a:ext cx="500586" cy="500586"/>
            <a:chOff x="1772680" y="5553052"/>
            <a:chExt cx="1912990" cy="1912990"/>
          </a:xfrm>
        </p:grpSpPr>
        <p:sp>
          <p:nvSpPr>
            <p:cNvPr id="106" name="Bogen 105"/>
            <p:cNvSpPr/>
            <p:nvPr/>
          </p:nvSpPr>
          <p:spPr>
            <a:xfrm>
              <a:off x="1772680" y="5553052"/>
              <a:ext cx="1912990" cy="1912990"/>
            </a:xfrm>
            <a:prstGeom prst="arc">
              <a:avLst>
                <a:gd name="adj1" fmla="val 12488959"/>
                <a:gd name="adj2" fmla="val 20086879"/>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7" name="Bogen 106"/>
            <p:cNvSpPr/>
            <p:nvPr/>
          </p:nvSpPr>
          <p:spPr>
            <a:xfrm>
              <a:off x="2264293" y="6040848"/>
              <a:ext cx="934907" cy="934907"/>
            </a:xfrm>
            <a:prstGeom prst="arc">
              <a:avLst>
                <a:gd name="adj1" fmla="val 12188030"/>
                <a:gd name="adj2" fmla="val 19985551"/>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8" name="Bogen 107"/>
            <p:cNvSpPr/>
            <p:nvPr/>
          </p:nvSpPr>
          <p:spPr>
            <a:xfrm>
              <a:off x="2029951" y="5805263"/>
              <a:ext cx="1414303" cy="1414303"/>
            </a:xfrm>
            <a:prstGeom prst="arc">
              <a:avLst>
                <a:gd name="adj1" fmla="val 12327841"/>
                <a:gd name="adj2" fmla="val 20098910"/>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109" name="Rechteck 108"/>
          <p:cNvSpPr/>
          <p:nvPr/>
        </p:nvSpPr>
        <p:spPr>
          <a:xfrm>
            <a:off x="3174236" y="4086195"/>
            <a:ext cx="322914" cy="259427"/>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r>
              <a:rPr lang="de-AT" sz="1100" kern="0" dirty="0">
                <a:solidFill>
                  <a:srgbClr val="ED7D31">
                    <a:lumMod val="50000"/>
                  </a:srgbClr>
                </a:solidFill>
                <a:latin typeface="Calibri"/>
              </a:rPr>
              <a:t>W</a:t>
            </a:r>
          </a:p>
        </p:txBody>
      </p:sp>
      <p:grpSp>
        <p:nvGrpSpPr>
          <p:cNvPr id="110" name="Gruppieren 109"/>
          <p:cNvGrpSpPr/>
          <p:nvPr/>
        </p:nvGrpSpPr>
        <p:grpSpPr>
          <a:xfrm>
            <a:off x="3093109" y="3835901"/>
            <a:ext cx="500586" cy="500586"/>
            <a:chOff x="1772680" y="5553052"/>
            <a:chExt cx="1912990" cy="1912990"/>
          </a:xfrm>
        </p:grpSpPr>
        <p:sp>
          <p:nvSpPr>
            <p:cNvPr id="111" name="Bogen 110"/>
            <p:cNvSpPr/>
            <p:nvPr/>
          </p:nvSpPr>
          <p:spPr>
            <a:xfrm>
              <a:off x="1772680" y="5553052"/>
              <a:ext cx="1912990" cy="1912990"/>
            </a:xfrm>
            <a:prstGeom prst="arc">
              <a:avLst>
                <a:gd name="adj1" fmla="val 12488959"/>
                <a:gd name="adj2" fmla="val 20086879"/>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2" name="Bogen 111"/>
            <p:cNvSpPr/>
            <p:nvPr/>
          </p:nvSpPr>
          <p:spPr>
            <a:xfrm>
              <a:off x="2264293" y="6040848"/>
              <a:ext cx="934907" cy="934907"/>
            </a:xfrm>
            <a:prstGeom prst="arc">
              <a:avLst>
                <a:gd name="adj1" fmla="val 12188030"/>
                <a:gd name="adj2" fmla="val 19985551"/>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3" name="Bogen 112"/>
            <p:cNvSpPr/>
            <p:nvPr/>
          </p:nvSpPr>
          <p:spPr>
            <a:xfrm>
              <a:off x="2029951" y="5805263"/>
              <a:ext cx="1414303" cy="1414303"/>
            </a:xfrm>
            <a:prstGeom prst="arc">
              <a:avLst>
                <a:gd name="adj1" fmla="val 12327841"/>
                <a:gd name="adj2" fmla="val 20098910"/>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14" name="Gruppieren 113"/>
          <p:cNvGrpSpPr/>
          <p:nvPr/>
        </p:nvGrpSpPr>
        <p:grpSpPr>
          <a:xfrm rot="5400000">
            <a:off x="2487483" y="1909163"/>
            <a:ext cx="500586" cy="500586"/>
            <a:chOff x="1772680" y="5553052"/>
            <a:chExt cx="1912990" cy="1912990"/>
          </a:xfrm>
        </p:grpSpPr>
        <p:sp>
          <p:nvSpPr>
            <p:cNvPr id="115" name="Bogen 114"/>
            <p:cNvSpPr/>
            <p:nvPr/>
          </p:nvSpPr>
          <p:spPr>
            <a:xfrm>
              <a:off x="1772680" y="5553052"/>
              <a:ext cx="1912990" cy="1912990"/>
            </a:xfrm>
            <a:prstGeom prst="arc">
              <a:avLst>
                <a:gd name="adj1" fmla="val 12488959"/>
                <a:gd name="adj2" fmla="val 20086879"/>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6" name="Bogen 115"/>
            <p:cNvSpPr/>
            <p:nvPr/>
          </p:nvSpPr>
          <p:spPr>
            <a:xfrm>
              <a:off x="2264293" y="6040848"/>
              <a:ext cx="934907" cy="934907"/>
            </a:xfrm>
            <a:prstGeom prst="arc">
              <a:avLst>
                <a:gd name="adj1" fmla="val 12188030"/>
                <a:gd name="adj2" fmla="val 19985551"/>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7" name="Bogen 116"/>
            <p:cNvSpPr/>
            <p:nvPr/>
          </p:nvSpPr>
          <p:spPr>
            <a:xfrm>
              <a:off x="2029951" y="5805263"/>
              <a:ext cx="1414303" cy="1414303"/>
            </a:xfrm>
            <a:prstGeom prst="arc">
              <a:avLst>
                <a:gd name="adj1" fmla="val 12327841"/>
                <a:gd name="adj2" fmla="val 20098910"/>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cxnSp>
        <p:nvCxnSpPr>
          <p:cNvPr id="118" name="Gerader Verbinder 117"/>
          <p:cNvCxnSpPr/>
          <p:nvPr/>
        </p:nvCxnSpPr>
        <p:spPr>
          <a:xfrm>
            <a:off x="296028" y="4676583"/>
            <a:ext cx="10854270"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119" name="Geschweifte Klammer rechts 118"/>
          <p:cNvSpPr/>
          <p:nvPr/>
        </p:nvSpPr>
        <p:spPr>
          <a:xfrm rot="5400000">
            <a:off x="6505537" y="3619616"/>
            <a:ext cx="377994" cy="2639914"/>
          </a:xfrm>
          <a:prstGeom prst="rightBrace">
            <a:avLst>
              <a:gd name="adj1" fmla="val 44957"/>
              <a:gd name="adj2" fmla="val 50000"/>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0" name="Textfeld 119"/>
          <p:cNvSpPr txBox="1"/>
          <p:nvPr/>
        </p:nvSpPr>
        <p:spPr>
          <a:xfrm>
            <a:off x="4718954" y="5118738"/>
            <a:ext cx="4092261" cy="338554"/>
          </a:xfrm>
          <a:prstGeom prst="rect">
            <a:avLst/>
          </a:prstGeom>
          <a:noFill/>
        </p:spPr>
        <p:txBody>
          <a:bodyPr wrap="square" rtlCol="0">
            <a:spAutoFit/>
          </a:bodyPr>
          <a:lstStyle/>
          <a:p>
            <a:pPr algn="ctr" defTabSz="457200" eaLnBrk="0" hangingPunct="0"/>
            <a:r>
              <a:rPr lang="de-AT" sz="1600" b="1" dirty="0">
                <a:solidFill>
                  <a:srgbClr val="0070C0"/>
                </a:solidFill>
                <a:latin typeface="Arial" panose="020B0604020202020204" pitchFamily="34" charset="0"/>
                <a:ea typeface="ＭＳ Ｐゴシック" panose="020B0600070205080204" pitchFamily="34" charset="-128"/>
              </a:rPr>
              <a:t>Toll </a:t>
            </a:r>
            <a:r>
              <a:rPr lang="de-AT" sz="1600" b="1" dirty="0" err="1">
                <a:solidFill>
                  <a:srgbClr val="0070C0"/>
                </a:solidFill>
                <a:latin typeface="Arial" panose="020B0604020202020204" pitchFamily="34" charset="0"/>
                <a:ea typeface="ＭＳ Ｐゴシック" panose="020B0600070205080204" pitchFamily="34" charset="-128"/>
              </a:rPr>
              <a:t>communication</a:t>
            </a:r>
            <a:r>
              <a:rPr lang="de-AT" sz="1600" b="1" dirty="0">
                <a:solidFill>
                  <a:srgbClr val="0070C0"/>
                </a:solidFill>
                <a:latin typeface="Arial" panose="020B0604020202020204" pitchFamily="34" charset="0"/>
                <a:ea typeface="ＭＳ Ｐゴシック" panose="020B0600070205080204" pitchFamily="34" charset="-128"/>
              </a:rPr>
              <a:t> </a:t>
            </a:r>
            <a:r>
              <a:rPr lang="de-AT" sz="1600" b="1" dirty="0" err="1">
                <a:solidFill>
                  <a:srgbClr val="0070C0"/>
                </a:solidFill>
                <a:latin typeface="Arial" panose="020B0604020202020204" pitchFamily="34" charset="0"/>
                <a:ea typeface="ＭＳ Ｐゴシック" panose="020B0600070205080204" pitchFamily="34" charset="-128"/>
              </a:rPr>
              <a:t>zone</a:t>
            </a:r>
            <a:r>
              <a:rPr lang="de-AT" sz="1600" dirty="0">
                <a:solidFill>
                  <a:srgbClr val="0070C0"/>
                </a:solidFill>
                <a:latin typeface="Arial" panose="020B0604020202020204" pitchFamily="34" charset="0"/>
                <a:ea typeface="ＭＳ Ｐゴシック" panose="020B0600070205080204" pitchFamily="34" charset="-128"/>
              </a:rPr>
              <a:t> (</a:t>
            </a:r>
            <a:r>
              <a:rPr lang="de-AT" sz="1600" dirty="0" err="1">
                <a:solidFill>
                  <a:srgbClr val="0070C0"/>
                </a:solidFill>
                <a:latin typeface="Arial" panose="020B0604020202020204" pitchFamily="34" charset="0"/>
                <a:ea typeface="ＭＳ Ｐゴシック" panose="020B0600070205080204" pitchFamily="34" charset="-128"/>
              </a:rPr>
              <a:t>approx</a:t>
            </a:r>
            <a:r>
              <a:rPr lang="de-AT" sz="1600" dirty="0">
                <a:solidFill>
                  <a:srgbClr val="0070C0"/>
                </a:solidFill>
                <a:latin typeface="Arial" panose="020B0604020202020204" pitchFamily="34" charset="0"/>
                <a:ea typeface="ＭＳ Ｐゴシック" panose="020B0600070205080204" pitchFamily="34" charset="-128"/>
              </a:rPr>
              <a:t>. 10m)</a:t>
            </a:r>
          </a:p>
        </p:txBody>
      </p:sp>
      <p:sp>
        <p:nvSpPr>
          <p:cNvPr id="121" name="Textfeld 120"/>
          <p:cNvSpPr txBox="1"/>
          <p:nvPr/>
        </p:nvSpPr>
        <p:spPr>
          <a:xfrm>
            <a:off x="3877086" y="5703793"/>
            <a:ext cx="4119638" cy="830997"/>
          </a:xfrm>
          <a:prstGeom prst="rect">
            <a:avLst/>
          </a:prstGeom>
          <a:noFill/>
        </p:spPr>
        <p:txBody>
          <a:bodyPr wrap="square" rtlCol="0">
            <a:spAutoFit/>
          </a:bodyPr>
          <a:lstStyle/>
          <a:p>
            <a:pPr algn="ctr" defTabSz="457200" eaLnBrk="0" hangingPunct="0"/>
            <a:r>
              <a:rPr lang="de-AT" sz="1600" b="1" dirty="0" err="1">
                <a:solidFill>
                  <a:srgbClr val="C00000"/>
                </a:solidFill>
                <a:latin typeface="Arial" panose="020B0604020202020204" pitchFamily="34" charset="0"/>
                <a:ea typeface="ＭＳ Ｐゴシック" panose="020B0600070205080204" pitchFamily="34" charset="-128"/>
              </a:rPr>
              <a:t>Interference</a:t>
            </a:r>
            <a:r>
              <a:rPr lang="de-AT" sz="1600" b="1" dirty="0">
                <a:solidFill>
                  <a:srgbClr val="C00000"/>
                </a:solidFill>
                <a:latin typeface="Arial" panose="020B0604020202020204" pitchFamily="34" charset="0"/>
                <a:ea typeface="ＭＳ Ｐゴシック" panose="020B0600070205080204" pitchFamily="34" charset="-128"/>
              </a:rPr>
              <a:t> </a:t>
            </a:r>
            <a:r>
              <a:rPr lang="de-AT" sz="1600" b="1" dirty="0" err="1">
                <a:solidFill>
                  <a:srgbClr val="C00000"/>
                </a:solidFill>
                <a:latin typeface="Arial" panose="020B0604020202020204" pitchFamily="34" charset="0"/>
                <a:ea typeface="ＭＳ Ｐゴシック" panose="020B0600070205080204" pitchFamily="34" charset="-128"/>
              </a:rPr>
              <a:t>zone</a:t>
            </a:r>
            <a:br>
              <a:rPr lang="de-AT" sz="1600" dirty="0">
                <a:solidFill>
                  <a:srgbClr val="C00000"/>
                </a:solidFill>
                <a:latin typeface="Arial" panose="020B0604020202020204" pitchFamily="34" charset="0"/>
                <a:ea typeface="ＭＳ Ｐゴシック" panose="020B0600070205080204" pitchFamily="34" charset="-128"/>
              </a:rPr>
            </a:br>
            <a:r>
              <a:rPr lang="de-AT" sz="1600" dirty="0" err="1">
                <a:solidFill>
                  <a:srgbClr val="C00000"/>
                </a:solidFill>
                <a:latin typeface="Arial" panose="020B0604020202020204" pitchFamily="34" charset="0"/>
                <a:ea typeface="ＭＳ Ｐゴシック" panose="020B0600070205080204" pitchFamily="34" charset="-128"/>
              </a:rPr>
              <a:t>depending</a:t>
            </a:r>
            <a:r>
              <a:rPr lang="de-AT" sz="1600" dirty="0">
                <a:solidFill>
                  <a:srgbClr val="C00000"/>
                </a:solidFill>
                <a:latin typeface="Arial" panose="020B0604020202020204" pitchFamily="34" charset="0"/>
                <a:ea typeface="ＭＳ Ｐゴシック" panose="020B0600070205080204" pitchFamily="34" charset="-128"/>
              </a:rPr>
              <a:t> on </a:t>
            </a:r>
            <a:r>
              <a:rPr lang="de-AT" sz="1600" dirty="0" err="1">
                <a:solidFill>
                  <a:srgbClr val="C00000"/>
                </a:solidFill>
                <a:latin typeface="Arial" panose="020B0604020202020204" pitchFamily="34" charset="0"/>
                <a:ea typeface="ＭＳ Ｐゴシック" panose="020B0600070205080204" pitchFamily="34" charset="-128"/>
              </a:rPr>
              <a:t>transmission</a:t>
            </a:r>
            <a:r>
              <a:rPr lang="de-AT" sz="1600" dirty="0">
                <a:solidFill>
                  <a:srgbClr val="C00000"/>
                </a:solidFill>
                <a:latin typeface="Arial" panose="020B0604020202020204" pitchFamily="34" charset="0"/>
                <a:ea typeface="ＭＳ Ｐゴシック" panose="020B0600070205080204" pitchFamily="34" charset="-128"/>
              </a:rPr>
              <a:t> power </a:t>
            </a:r>
            <a:r>
              <a:rPr lang="de-AT" sz="1600" dirty="0" err="1">
                <a:solidFill>
                  <a:srgbClr val="C00000"/>
                </a:solidFill>
                <a:latin typeface="Arial" panose="020B0604020202020204" pitchFamily="34" charset="0"/>
                <a:ea typeface="ＭＳ Ｐゴシック" panose="020B0600070205080204" pitchFamily="34" charset="-128"/>
              </a:rPr>
              <a:t>of</a:t>
            </a:r>
            <a:r>
              <a:rPr lang="de-AT" sz="1600" dirty="0">
                <a:solidFill>
                  <a:srgbClr val="C00000"/>
                </a:solidFill>
                <a:latin typeface="Arial" panose="020B0604020202020204" pitchFamily="34" charset="0"/>
                <a:ea typeface="ＭＳ Ｐゴシック" panose="020B0600070205080204" pitchFamily="34" charset="-128"/>
              </a:rPr>
              <a:t> </a:t>
            </a:r>
            <a:r>
              <a:rPr lang="de-AT" sz="1600" dirty="0" err="1">
                <a:solidFill>
                  <a:srgbClr val="C00000"/>
                </a:solidFill>
                <a:latin typeface="Arial" panose="020B0604020202020204" pitchFamily="34" charset="0"/>
                <a:ea typeface="ＭＳ Ｐゴシック" panose="020B0600070205080204" pitchFamily="34" charset="-128"/>
              </a:rPr>
              <a:t>the</a:t>
            </a:r>
            <a:r>
              <a:rPr lang="de-AT" sz="1600" dirty="0">
                <a:solidFill>
                  <a:srgbClr val="C00000"/>
                </a:solidFill>
                <a:latin typeface="Arial" panose="020B0604020202020204" pitchFamily="34" charset="0"/>
                <a:ea typeface="ＭＳ Ｐゴシック" panose="020B0600070205080204" pitchFamily="34" charset="-128"/>
              </a:rPr>
              <a:t> </a:t>
            </a:r>
            <a:r>
              <a:rPr lang="de-AT" sz="1600" dirty="0" err="1">
                <a:solidFill>
                  <a:srgbClr val="C00000"/>
                </a:solidFill>
                <a:latin typeface="Arial" panose="020B0604020202020204" pitchFamily="34" charset="0"/>
                <a:ea typeface="ＭＳ Ｐゴシック" panose="020B0600070205080204" pitchFamily="34" charset="-128"/>
              </a:rPr>
              <a:t>interferer</a:t>
            </a:r>
            <a:r>
              <a:rPr lang="de-AT" sz="1600" dirty="0">
                <a:solidFill>
                  <a:srgbClr val="C00000"/>
                </a:solidFill>
                <a:latin typeface="Arial" panose="020B0604020202020204" pitchFamily="34" charset="0"/>
                <a:ea typeface="ＭＳ Ｐゴシック" panose="020B0600070205080204" pitchFamily="34" charset="-128"/>
              </a:rPr>
              <a:t> and </a:t>
            </a:r>
            <a:r>
              <a:rPr lang="de-AT" sz="1600" dirty="0" err="1">
                <a:solidFill>
                  <a:srgbClr val="C00000"/>
                </a:solidFill>
                <a:latin typeface="Arial" panose="020B0604020202020204" pitchFamily="34" charset="0"/>
                <a:ea typeface="ＭＳ Ｐゴシック" panose="020B0600070205080204" pitchFamily="34" charset="-128"/>
              </a:rPr>
              <a:t>attenuation</a:t>
            </a:r>
            <a:endParaRPr lang="de-AT" sz="1600" dirty="0">
              <a:solidFill>
                <a:srgbClr val="C00000"/>
              </a:solidFill>
              <a:latin typeface="Arial" panose="020B0604020202020204" pitchFamily="34" charset="0"/>
              <a:ea typeface="ＭＳ Ｐゴシック" panose="020B0600070205080204" pitchFamily="34" charset="-128"/>
            </a:endParaRPr>
          </a:p>
        </p:txBody>
      </p:sp>
      <p:sp>
        <p:nvSpPr>
          <p:cNvPr id="122" name="Geschweifte Klammer rechts 121"/>
          <p:cNvSpPr/>
          <p:nvPr/>
        </p:nvSpPr>
        <p:spPr>
          <a:xfrm rot="5400000">
            <a:off x="5711538" y="309251"/>
            <a:ext cx="377994" cy="10423030"/>
          </a:xfrm>
          <a:prstGeom prst="rightBrace">
            <a:avLst>
              <a:gd name="adj1" fmla="val 44957"/>
              <a:gd name="adj2" fmla="val 50000"/>
            </a:avLst>
          </a:prstGeom>
          <a:noFill/>
          <a:ln w="6350" cap="flat" cmpd="sng" algn="ctr">
            <a:solidFill>
              <a:srgbClr val="C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3" name="Geschweifte Klammer rechts 122"/>
          <p:cNvSpPr/>
          <p:nvPr/>
        </p:nvSpPr>
        <p:spPr>
          <a:xfrm rot="5400000">
            <a:off x="5711538" y="1134593"/>
            <a:ext cx="377994" cy="8772346"/>
          </a:xfrm>
          <a:prstGeom prst="rightBrace">
            <a:avLst>
              <a:gd name="adj1" fmla="val 44957"/>
              <a:gd name="adj2" fmla="val 50000"/>
            </a:avLst>
          </a:prstGeom>
          <a:noFill/>
          <a:ln w="952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24" name="Gerade Verbindung mit Pfeil 123"/>
          <p:cNvCxnSpPr/>
          <p:nvPr/>
        </p:nvCxnSpPr>
        <p:spPr>
          <a:xfrm>
            <a:off x="488946" y="2824498"/>
            <a:ext cx="0" cy="198481"/>
          </a:xfrm>
          <a:prstGeom prst="straightConnector1">
            <a:avLst/>
          </a:prstGeom>
          <a:noFill/>
          <a:ln w="25400" cap="flat" cmpd="sng" algn="ctr">
            <a:solidFill>
              <a:srgbClr val="E7E6E6">
                <a:lumMod val="50000"/>
              </a:srgbClr>
            </a:solidFill>
            <a:prstDash val="solid"/>
            <a:headEnd type="oval"/>
            <a:tailEnd type="none"/>
          </a:ln>
          <a:effectLst>
            <a:outerShdw blurRad="40000" dist="20000" dir="5400000" rotWithShape="0">
              <a:srgbClr val="000000">
                <a:alpha val="38000"/>
              </a:srgbClr>
            </a:outerShdw>
          </a:effectLst>
        </p:spPr>
      </p:cxnSp>
      <p:sp>
        <p:nvSpPr>
          <p:cNvPr id="125" name="Rechteck 124"/>
          <p:cNvSpPr/>
          <p:nvPr/>
        </p:nvSpPr>
        <p:spPr>
          <a:xfrm>
            <a:off x="327489" y="3011573"/>
            <a:ext cx="322914" cy="259427"/>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r>
              <a:rPr lang="de-AT" sz="1200" kern="0" dirty="0">
                <a:solidFill>
                  <a:srgbClr val="ED7D31">
                    <a:lumMod val="50000"/>
                  </a:srgbClr>
                </a:solidFill>
                <a:latin typeface="Calibri"/>
              </a:rPr>
              <a:t>W</a:t>
            </a:r>
          </a:p>
        </p:txBody>
      </p:sp>
      <p:cxnSp>
        <p:nvCxnSpPr>
          <p:cNvPr id="126" name="Gerade Verbindung mit Pfeil 125"/>
          <p:cNvCxnSpPr/>
          <p:nvPr/>
        </p:nvCxnSpPr>
        <p:spPr>
          <a:xfrm>
            <a:off x="1094367" y="2170967"/>
            <a:ext cx="0" cy="198481"/>
          </a:xfrm>
          <a:prstGeom prst="straightConnector1">
            <a:avLst/>
          </a:prstGeom>
          <a:noFill/>
          <a:ln w="25400" cap="flat" cmpd="sng" algn="ctr">
            <a:solidFill>
              <a:srgbClr val="E7E6E6">
                <a:lumMod val="50000"/>
              </a:srgbClr>
            </a:solidFill>
            <a:prstDash val="solid"/>
            <a:headEnd type="oval"/>
            <a:tailEnd type="none"/>
          </a:ln>
          <a:effectLst>
            <a:outerShdw blurRad="40000" dist="20000" dir="5400000" rotWithShape="0">
              <a:srgbClr val="000000">
                <a:alpha val="38000"/>
              </a:srgbClr>
            </a:outerShdw>
          </a:effectLst>
        </p:spPr>
      </p:cxnSp>
      <p:sp>
        <p:nvSpPr>
          <p:cNvPr id="127" name="Rechteck 126"/>
          <p:cNvSpPr/>
          <p:nvPr/>
        </p:nvSpPr>
        <p:spPr>
          <a:xfrm>
            <a:off x="932910" y="2358042"/>
            <a:ext cx="322914" cy="259427"/>
          </a:xfrm>
          <a:prstGeom prst="rect">
            <a:avLst/>
          </a:prstGeom>
          <a:solidFill>
            <a:srgbClr val="FFC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eaLnBrk="0" hangingPunct="0">
              <a:defRPr/>
            </a:pPr>
            <a:r>
              <a:rPr lang="de-AT" sz="1200" kern="0" dirty="0">
                <a:solidFill>
                  <a:srgbClr val="ED7D31">
                    <a:lumMod val="50000"/>
                  </a:srgbClr>
                </a:solidFill>
                <a:latin typeface="Calibri"/>
              </a:rPr>
              <a:t>W</a:t>
            </a:r>
          </a:p>
        </p:txBody>
      </p:sp>
      <p:grpSp>
        <p:nvGrpSpPr>
          <p:cNvPr id="128" name="Gruppieren 127"/>
          <p:cNvGrpSpPr/>
          <p:nvPr/>
        </p:nvGrpSpPr>
        <p:grpSpPr>
          <a:xfrm>
            <a:off x="844074" y="1933952"/>
            <a:ext cx="500586" cy="500586"/>
            <a:chOff x="1772680" y="5553052"/>
            <a:chExt cx="1912990" cy="1912990"/>
          </a:xfrm>
        </p:grpSpPr>
        <p:sp>
          <p:nvSpPr>
            <p:cNvPr id="129" name="Bogen 128"/>
            <p:cNvSpPr/>
            <p:nvPr/>
          </p:nvSpPr>
          <p:spPr>
            <a:xfrm>
              <a:off x="1772680" y="5553052"/>
              <a:ext cx="1912990" cy="1912990"/>
            </a:xfrm>
            <a:prstGeom prst="arc">
              <a:avLst>
                <a:gd name="adj1" fmla="val 7607168"/>
                <a:gd name="adj2" fmla="val 3169360"/>
              </a:avLst>
            </a:prstGeom>
            <a:noFill/>
            <a:ln w="190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0" name="Bogen 129"/>
            <p:cNvSpPr/>
            <p:nvPr/>
          </p:nvSpPr>
          <p:spPr>
            <a:xfrm>
              <a:off x="2264293" y="6040848"/>
              <a:ext cx="934907" cy="934907"/>
            </a:xfrm>
            <a:prstGeom prst="arc">
              <a:avLst>
                <a:gd name="adj1" fmla="val 7607168"/>
                <a:gd name="adj2" fmla="val 3169360"/>
              </a:avLst>
            </a:prstGeom>
            <a:noFill/>
            <a:ln w="190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1" name="Bogen 130"/>
            <p:cNvSpPr/>
            <p:nvPr/>
          </p:nvSpPr>
          <p:spPr>
            <a:xfrm>
              <a:off x="2029952" y="5805264"/>
              <a:ext cx="1414302" cy="1414302"/>
            </a:xfrm>
            <a:prstGeom prst="arc">
              <a:avLst>
                <a:gd name="adj1" fmla="val 7607168"/>
                <a:gd name="adj2" fmla="val 3169360"/>
              </a:avLst>
            </a:prstGeom>
            <a:noFill/>
            <a:ln w="190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132" name="Textfeld 131">
            <a:extLst>
              <a:ext uri="{FF2B5EF4-FFF2-40B4-BE49-F238E27FC236}">
                <a16:creationId xmlns:a16="http://schemas.microsoft.com/office/drawing/2014/main" id="{C49E31C1-9531-42E2-BB48-1513A7BF1087}"/>
              </a:ext>
            </a:extLst>
          </p:cNvPr>
          <p:cNvSpPr txBox="1"/>
          <p:nvPr/>
        </p:nvSpPr>
        <p:spPr>
          <a:xfrm>
            <a:off x="1955007" y="3764643"/>
            <a:ext cx="1392040" cy="584775"/>
          </a:xfrm>
          <a:prstGeom prst="rect">
            <a:avLst/>
          </a:prstGeom>
          <a:noFill/>
        </p:spPr>
        <p:txBody>
          <a:bodyPr wrap="square" rtlCol="0">
            <a:spAutoFit/>
          </a:bodyPr>
          <a:lstStyle/>
          <a:p>
            <a:pPr algn="ctr" defTabSz="457200" eaLnBrk="0" hangingPunct="0"/>
            <a:r>
              <a:rPr lang="de-AT" sz="1600" dirty="0">
                <a:solidFill>
                  <a:srgbClr val="000000"/>
                </a:solidFill>
                <a:latin typeface="Arial" panose="020B0604020202020204" pitchFamily="34" charset="0"/>
                <a:ea typeface="ＭＳ Ｐゴシック" panose="020B0600070205080204" pitchFamily="34" charset="-128"/>
              </a:rPr>
              <a:t>Wi-Fi in </a:t>
            </a:r>
            <a:r>
              <a:rPr lang="de-AT" sz="1600" dirty="0" err="1">
                <a:solidFill>
                  <a:srgbClr val="000000"/>
                </a:solidFill>
                <a:latin typeface="Arial" panose="020B0604020202020204" pitchFamily="34" charset="0"/>
                <a:ea typeface="ＭＳ Ｐゴシック" panose="020B0600070205080204" pitchFamily="34" charset="-128"/>
              </a:rPr>
              <a:t>vehicles</a:t>
            </a:r>
            <a:endParaRPr lang="de-AT" sz="1600" dirty="0">
              <a:solidFill>
                <a:srgbClr val="000000"/>
              </a:solidFill>
              <a:latin typeface="Arial" panose="020B0604020202020204" pitchFamily="34" charset="0"/>
              <a:ea typeface="ＭＳ Ｐゴシック" panose="020B0600070205080204" pitchFamily="34" charset="-128"/>
            </a:endParaRPr>
          </a:p>
        </p:txBody>
      </p:sp>
      <p:grpSp>
        <p:nvGrpSpPr>
          <p:cNvPr id="133" name="Gruppieren 132">
            <a:extLst>
              <a:ext uri="{FF2B5EF4-FFF2-40B4-BE49-F238E27FC236}">
                <a16:creationId xmlns:a16="http://schemas.microsoft.com/office/drawing/2014/main" id="{AC8C5AB9-319A-44EA-864C-F3BD170F0364}"/>
              </a:ext>
            </a:extLst>
          </p:cNvPr>
          <p:cNvGrpSpPr/>
          <p:nvPr/>
        </p:nvGrpSpPr>
        <p:grpSpPr>
          <a:xfrm rot="5400000">
            <a:off x="10785342" y="2901399"/>
            <a:ext cx="500586" cy="500586"/>
            <a:chOff x="1772680" y="5553052"/>
            <a:chExt cx="1912990" cy="1912990"/>
          </a:xfrm>
        </p:grpSpPr>
        <p:sp>
          <p:nvSpPr>
            <p:cNvPr id="134" name="Bogen 133">
              <a:extLst>
                <a:ext uri="{FF2B5EF4-FFF2-40B4-BE49-F238E27FC236}">
                  <a16:creationId xmlns:a16="http://schemas.microsoft.com/office/drawing/2014/main" id="{E3BF1AF3-96CF-4B38-931D-1CC0308AD681}"/>
                </a:ext>
              </a:extLst>
            </p:cNvPr>
            <p:cNvSpPr/>
            <p:nvPr/>
          </p:nvSpPr>
          <p:spPr>
            <a:xfrm>
              <a:off x="1772680" y="5553052"/>
              <a:ext cx="1912990" cy="1912990"/>
            </a:xfrm>
            <a:prstGeom prst="arc">
              <a:avLst>
                <a:gd name="adj1" fmla="val 12488959"/>
                <a:gd name="adj2" fmla="val 20086879"/>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5" name="Bogen 134">
              <a:extLst>
                <a:ext uri="{FF2B5EF4-FFF2-40B4-BE49-F238E27FC236}">
                  <a16:creationId xmlns:a16="http://schemas.microsoft.com/office/drawing/2014/main" id="{4E9908BF-16AB-4AEF-9434-32AFAD28E9E1}"/>
                </a:ext>
              </a:extLst>
            </p:cNvPr>
            <p:cNvSpPr/>
            <p:nvPr/>
          </p:nvSpPr>
          <p:spPr>
            <a:xfrm>
              <a:off x="2264293" y="6040848"/>
              <a:ext cx="934907" cy="934907"/>
            </a:xfrm>
            <a:prstGeom prst="arc">
              <a:avLst>
                <a:gd name="adj1" fmla="val 12188030"/>
                <a:gd name="adj2" fmla="val 19985551"/>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6" name="Bogen 135">
              <a:extLst>
                <a:ext uri="{FF2B5EF4-FFF2-40B4-BE49-F238E27FC236}">
                  <a16:creationId xmlns:a16="http://schemas.microsoft.com/office/drawing/2014/main" id="{9E542F07-E3F6-44E8-8B49-40F3E7548BA8}"/>
                </a:ext>
              </a:extLst>
            </p:cNvPr>
            <p:cNvSpPr/>
            <p:nvPr/>
          </p:nvSpPr>
          <p:spPr>
            <a:xfrm>
              <a:off x="2029951" y="5805263"/>
              <a:ext cx="1414303" cy="1414303"/>
            </a:xfrm>
            <a:prstGeom prst="arc">
              <a:avLst>
                <a:gd name="adj1" fmla="val 12327841"/>
                <a:gd name="adj2" fmla="val 20098910"/>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37" name="Gruppieren 136">
            <a:extLst>
              <a:ext uri="{FF2B5EF4-FFF2-40B4-BE49-F238E27FC236}">
                <a16:creationId xmlns:a16="http://schemas.microsoft.com/office/drawing/2014/main" id="{FA7F5CC2-0ACD-4CC1-A416-449235CF159E}"/>
              </a:ext>
            </a:extLst>
          </p:cNvPr>
          <p:cNvGrpSpPr/>
          <p:nvPr/>
        </p:nvGrpSpPr>
        <p:grpSpPr>
          <a:xfrm rot="16200000">
            <a:off x="10770050" y="2904917"/>
            <a:ext cx="500586" cy="500586"/>
            <a:chOff x="1772680" y="5553052"/>
            <a:chExt cx="1912990" cy="1912990"/>
          </a:xfrm>
        </p:grpSpPr>
        <p:sp>
          <p:nvSpPr>
            <p:cNvPr id="138" name="Bogen 137">
              <a:extLst>
                <a:ext uri="{FF2B5EF4-FFF2-40B4-BE49-F238E27FC236}">
                  <a16:creationId xmlns:a16="http://schemas.microsoft.com/office/drawing/2014/main" id="{E0678923-0CA4-466F-A74C-5594E9E0B435}"/>
                </a:ext>
              </a:extLst>
            </p:cNvPr>
            <p:cNvSpPr/>
            <p:nvPr/>
          </p:nvSpPr>
          <p:spPr>
            <a:xfrm>
              <a:off x="1772680" y="5553052"/>
              <a:ext cx="1912990" cy="1912990"/>
            </a:xfrm>
            <a:prstGeom prst="arc">
              <a:avLst>
                <a:gd name="adj1" fmla="val 12488959"/>
                <a:gd name="adj2" fmla="val 20086879"/>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9" name="Bogen 138">
              <a:extLst>
                <a:ext uri="{FF2B5EF4-FFF2-40B4-BE49-F238E27FC236}">
                  <a16:creationId xmlns:a16="http://schemas.microsoft.com/office/drawing/2014/main" id="{6EC4148C-EAFB-42D7-92C9-8BEC4888345C}"/>
                </a:ext>
              </a:extLst>
            </p:cNvPr>
            <p:cNvSpPr/>
            <p:nvPr/>
          </p:nvSpPr>
          <p:spPr>
            <a:xfrm>
              <a:off x="2264293" y="6040848"/>
              <a:ext cx="934907" cy="934907"/>
            </a:xfrm>
            <a:prstGeom prst="arc">
              <a:avLst>
                <a:gd name="adj1" fmla="val 12188030"/>
                <a:gd name="adj2" fmla="val 19985551"/>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0" name="Bogen 139">
              <a:extLst>
                <a:ext uri="{FF2B5EF4-FFF2-40B4-BE49-F238E27FC236}">
                  <a16:creationId xmlns:a16="http://schemas.microsoft.com/office/drawing/2014/main" id="{3D0030E4-4C43-4155-8CBD-EE44925134DE}"/>
                </a:ext>
              </a:extLst>
            </p:cNvPr>
            <p:cNvSpPr/>
            <p:nvPr/>
          </p:nvSpPr>
          <p:spPr>
            <a:xfrm>
              <a:off x="2029951" y="5805263"/>
              <a:ext cx="1414303" cy="1414303"/>
            </a:xfrm>
            <a:prstGeom prst="arc">
              <a:avLst>
                <a:gd name="adj1" fmla="val 12327841"/>
                <a:gd name="adj2" fmla="val 20098910"/>
              </a:avLst>
            </a:prstGeom>
            <a:noFill/>
            <a:ln w="19050" cap="flat" cmpd="sng" algn="ctr">
              <a:solidFill>
                <a:srgbClr val="5966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1092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Grafik 335">
            <a:extLst>
              <a:ext uri="{FF2B5EF4-FFF2-40B4-BE49-F238E27FC236}">
                <a16:creationId xmlns:a16="http://schemas.microsoft.com/office/drawing/2014/main" id="{6D0F920C-9147-496D-86C4-2F21FA9F0396}"/>
              </a:ext>
            </a:extLst>
          </p:cNvPr>
          <p:cNvPicPr>
            <a:picLocks noChangeAspect="1"/>
          </p:cNvPicPr>
          <p:nvPr/>
        </p:nvPicPr>
        <p:blipFill>
          <a:blip r:embed="rId3"/>
          <a:stretch>
            <a:fillRect/>
          </a:stretch>
        </p:blipFill>
        <p:spPr>
          <a:xfrm>
            <a:off x="565934" y="2733899"/>
            <a:ext cx="10600829" cy="3021091"/>
          </a:xfrm>
          <a:prstGeom prst="rect">
            <a:avLst/>
          </a:prstGeom>
        </p:spPr>
      </p:pic>
      <p:sp>
        <p:nvSpPr>
          <p:cNvPr id="2"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515600" cy="364340"/>
          </a:xfrm>
        </p:spPr>
        <p:txBody>
          <a:bodyPr/>
          <a:lstStyle/>
          <a:p>
            <a:r>
              <a:rPr lang="en-US" dirty="0"/>
              <a:t>Usage of The 5-GHz frequency band</a:t>
            </a:r>
          </a:p>
        </p:txBody>
      </p:sp>
      <p:sp>
        <p:nvSpPr>
          <p:cNvPr id="17" name="Geschweifte Klammer rechts 16"/>
          <p:cNvSpPr/>
          <p:nvPr/>
        </p:nvSpPr>
        <p:spPr>
          <a:xfrm rot="16200000">
            <a:off x="4937013" y="-318483"/>
            <a:ext cx="296183" cy="6362883"/>
          </a:xfrm>
          <a:prstGeom prst="rightBrace">
            <a:avLst>
              <a:gd name="adj1" fmla="val 70166"/>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9" name="Textfeld 18"/>
          <p:cNvSpPr txBox="1"/>
          <p:nvPr/>
        </p:nvSpPr>
        <p:spPr>
          <a:xfrm>
            <a:off x="574500" y="2482214"/>
            <a:ext cx="1268093" cy="523220"/>
          </a:xfrm>
          <a:prstGeom prst="rect">
            <a:avLst/>
          </a:prstGeom>
          <a:noFill/>
        </p:spPr>
        <p:txBody>
          <a:bodyPr wrap="square" rtlCol="0">
            <a:spAutoFit/>
          </a:bodyPr>
          <a:lstStyle/>
          <a:p>
            <a:r>
              <a:rPr lang="de-AT" sz="1400" dirty="0"/>
              <a:t>WiFi </a:t>
            </a:r>
            <a:r>
              <a:rPr lang="de-AT" sz="1400" dirty="0" err="1"/>
              <a:t>channels</a:t>
            </a:r>
            <a:r>
              <a:rPr lang="de-AT" sz="1400" dirty="0"/>
              <a:t> </a:t>
            </a:r>
            <a:r>
              <a:rPr lang="de-AT" sz="1400" dirty="0" err="1"/>
              <a:t>and</a:t>
            </a:r>
            <a:r>
              <a:rPr lang="de-AT" sz="1400" dirty="0"/>
              <a:t> </a:t>
            </a:r>
            <a:r>
              <a:rPr lang="de-AT" sz="1400" dirty="0" err="1"/>
              <a:t>frequency</a:t>
            </a:r>
            <a:endParaRPr lang="de-AT" sz="1400" dirty="0"/>
          </a:p>
        </p:txBody>
      </p:sp>
      <p:sp>
        <p:nvSpPr>
          <p:cNvPr id="20" name="Rechteck 19"/>
          <p:cNvSpPr/>
          <p:nvPr/>
        </p:nvSpPr>
        <p:spPr>
          <a:xfrm>
            <a:off x="1754909" y="5725586"/>
            <a:ext cx="6511637" cy="7849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sym typeface="Wingdings" panose="05000000000000000000" pitchFamily="2" charset="2"/>
              </a:rPr>
              <a:t> </a:t>
            </a:r>
            <a:r>
              <a:rPr lang="de-AT" dirty="0" err="1">
                <a:solidFill>
                  <a:schemeClr val="tx1"/>
                </a:solidFill>
              </a:rPr>
              <a:t>No</a:t>
            </a:r>
            <a:r>
              <a:rPr lang="de-AT" dirty="0">
                <a:solidFill>
                  <a:schemeClr val="tx1"/>
                </a:solidFill>
              </a:rPr>
              <a:t> </a:t>
            </a:r>
            <a:r>
              <a:rPr lang="de-AT" dirty="0" err="1">
                <a:solidFill>
                  <a:schemeClr val="tx1"/>
                </a:solidFill>
              </a:rPr>
              <a:t>problems</a:t>
            </a:r>
            <a:endParaRPr lang="de-AT" dirty="0">
              <a:solidFill>
                <a:schemeClr val="tx1"/>
              </a:solidFill>
            </a:endParaRPr>
          </a:p>
        </p:txBody>
      </p:sp>
      <p:sp>
        <p:nvSpPr>
          <p:cNvPr id="21" name="Rechteck 20"/>
          <p:cNvSpPr/>
          <p:nvPr/>
        </p:nvSpPr>
        <p:spPr>
          <a:xfrm>
            <a:off x="8375061" y="5725586"/>
            <a:ext cx="2542319" cy="3717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sym typeface="Wingdings" panose="05000000000000000000" pitchFamily="2" charset="2"/>
              </a:rPr>
              <a:t> P</a:t>
            </a:r>
            <a:r>
              <a:rPr lang="de-AT" dirty="0">
                <a:solidFill>
                  <a:schemeClr val="tx1"/>
                </a:solidFill>
              </a:rPr>
              <a:t>otential </a:t>
            </a:r>
            <a:r>
              <a:rPr lang="de-AT" dirty="0" err="1">
                <a:solidFill>
                  <a:schemeClr val="tx1"/>
                </a:solidFill>
              </a:rPr>
              <a:t>problems</a:t>
            </a:r>
            <a:endParaRPr lang="de-AT" dirty="0">
              <a:solidFill>
                <a:schemeClr val="tx1"/>
              </a:solidFill>
            </a:endParaRPr>
          </a:p>
        </p:txBody>
      </p:sp>
      <p:sp>
        <p:nvSpPr>
          <p:cNvPr id="24" name="Rechteck 23">
            <a:extLst>
              <a:ext uri="{FF2B5EF4-FFF2-40B4-BE49-F238E27FC236}">
                <a16:creationId xmlns:a16="http://schemas.microsoft.com/office/drawing/2014/main" id="{11028912-58E7-47AE-ADB0-CA3651CE6141}"/>
              </a:ext>
            </a:extLst>
          </p:cNvPr>
          <p:cNvSpPr/>
          <p:nvPr/>
        </p:nvSpPr>
        <p:spPr>
          <a:xfrm>
            <a:off x="8375061" y="6138719"/>
            <a:ext cx="2542319" cy="3717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sym typeface="Wingdings" panose="05000000000000000000" pitchFamily="2" charset="2"/>
              </a:rPr>
              <a:t> P</a:t>
            </a:r>
            <a:r>
              <a:rPr lang="de-AT" dirty="0">
                <a:solidFill>
                  <a:schemeClr val="tx1"/>
                </a:solidFill>
              </a:rPr>
              <a:t>roblems </a:t>
            </a:r>
            <a:r>
              <a:rPr lang="de-AT" dirty="0" err="1">
                <a:solidFill>
                  <a:schemeClr val="tx1"/>
                </a:solidFill>
              </a:rPr>
              <a:t>expected</a:t>
            </a:r>
            <a:endParaRPr lang="de-AT" dirty="0">
              <a:solidFill>
                <a:schemeClr val="tx1"/>
              </a:solidFill>
            </a:endParaRPr>
          </a:p>
        </p:txBody>
      </p:sp>
      <p:sp>
        <p:nvSpPr>
          <p:cNvPr id="173" name="Gleichschenkliges Dreieck 172">
            <a:extLst>
              <a:ext uri="{FF2B5EF4-FFF2-40B4-BE49-F238E27FC236}">
                <a16:creationId xmlns:a16="http://schemas.microsoft.com/office/drawing/2014/main" id="{4FD6D84D-4143-4C9C-A6D2-C24E2B4DFE0B}"/>
              </a:ext>
            </a:extLst>
          </p:cNvPr>
          <p:cNvSpPr/>
          <p:nvPr/>
        </p:nvSpPr>
        <p:spPr>
          <a:xfrm flipV="1">
            <a:off x="9224031" y="1720121"/>
            <a:ext cx="319003" cy="994746"/>
          </a:xfrm>
          <a:prstGeom prst="triangl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AT"/>
          </a:p>
        </p:txBody>
      </p:sp>
      <p:sp>
        <p:nvSpPr>
          <p:cNvPr id="176" name="Textfeld 175">
            <a:extLst>
              <a:ext uri="{FF2B5EF4-FFF2-40B4-BE49-F238E27FC236}">
                <a16:creationId xmlns:a16="http://schemas.microsoft.com/office/drawing/2014/main" id="{1FE46121-E03F-4191-B901-12714343217E}"/>
              </a:ext>
            </a:extLst>
          </p:cNvPr>
          <p:cNvSpPr txBox="1"/>
          <p:nvPr/>
        </p:nvSpPr>
        <p:spPr>
          <a:xfrm>
            <a:off x="8741235" y="1432280"/>
            <a:ext cx="1284594" cy="276999"/>
          </a:xfrm>
          <a:prstGeom prst="rect">
            <a:avLst/>
          </a:prstGeom>
          <a:solidFill>
            <a:srgbClr val="E0E6F1"/>
          </a:solidFill>
          <a:ln w="28575">
            <a:solidFill>
              <a:srgbClr val="0070C0"/>
            </a:solidFill>
          </a:ln>
        </p:spPr>
        <p:txBody>
          <a:bodyPr wrap="square" rtlCol="0">
            <a:spAutoFit/>
          </a:bodyPr>
          <a:lstStyle/>
          <a:p>
            <a:pPr algn="ctr" defTabSz="457200" eaLnBrk="0" fontAlgn="base" hangingPunct="0">
              <a:spcBef>
                <a:spcPct val="0"/>
              </a:spcBef>
              <a:spcAft>
                <a:spcPct val="0"/>
              </a:spcAft>
              <a:defRPr/>
            </a:pPr>
            <a:r>
              <a:rPr lang="en-CA" sz="1200" b="1" kern="0" dirty="0">
                <a:solidFill>
                  <a:srgbClr val="000000"/>
                </a:solidFill>
                <a:latin typeface="Arial" panose="020B0604020202020204" pitchFamily="34" charset="0"/>
                <a:ea typeface="ＭＳ Ｐゴシック" panose="020B0600070205080204" pitchFamily="34" charset="-128"/>
              </a:rPr>
              <a:t>Toll systems</a:t>
            </a:r>
          </a:p>
        </p:txBody>
      </p:sp>
      <p:sp>
        <p:nvSpPr>
          <p:cNvPr id="179" name="Textfeld 178">
            <a:extLst>
              <a:ext uri="{FF2B5EF4-FFF2-40B4-BE49-F238E27FC236}">
                <a16:creationId xmlns:a16="http://schemas.microsoft.com/office/drawing/2014/main" id="{E60DE97F-7FF4-4F77-8A76-08E772D50860}"/>
              </a:ext>
            </a:extLst>
          </p:cNvPr>
          <p:cNvSpPr txBox="1"/>
          <p:nvPr/>
        </p:nvSpPr>
        <p:spPr>
          <a:xfrm>
            <a:off x="4442942" y="1278791"/>
            <a:ext cx="1284594" cy="461665"/>
          </a:xfrm>
          <a:prstGeom prst="rect">
            <a:avLst/>
          </a:prstGeom>
          <a:solidFill>
            <a:schemeClr val="bg1">
              <a:lumMod val="95000"/>
            </a:schemeClr>
          </a:solidFill>
          <a:ln w="28575">
            <a:solidFill>
              <a:schemeClr val="bg1">
                <a:lumMod val="50000"/>
              </a:schemeClr>
            </a:solidFill>
          </a:ln>
        </p:spPr>
        <p:txBody>
          <a:bodyPr wrap="square" rtlCol="0">
            <a:spAutoFit/>
          </a:bodyPr>
          <a:lstStyle/>
          <a:p>
            <a:pPr algn="ctr" defTabSz="457200" eaLnBrk="0" fontAlgn="base" hangingPunct="0">
              <a:spcBef>
                <a:spcPct val="0"/>
              </a:spcBef>
              <a:spcAft>
                <a:spcPct val="0"/>
              </a:spcAft>
              <a:defRPr/>
            </a:pPr>
            <a:r>
              <a:rPr lang="en-CA" sz="1200" b="1" kern="0" dirty="0" err="1">
                <a:solidFill>
                  <a:srgbClr val="000000"/>
                </a:solidFill>
                <a:latin typeface="Arial" panose="020B0604020202020204" pitchFamily="34" charset="0"/>
                <a:ea typeface="ＭＳ Ｐゴシック" panose="020B0600070205080204" pitchFamily="34" charset="-128"/>
              </a:rPr>
              <a:t>WiFi</a:t>
            </a:r>
            <a:endParaRPr lang="en-CA" sz="1200" b="1" kern="0" dirty="0">
              <a:solidFill>
                <a:srgbClr val="000000"/>
              </a:solidFill>
              <a:latin typeface="Arial" panose="020B0604020202020204" pitchFamily="34" charset="0"/>
              <a:ea typeface="ＭＳ Ｐゴシック" panose="020B0600070205080204" pitchFamily="34" charset="-128"/>
            </a:endParaRPr>
          </a:p>
          <a:p>
            <a:pPr algn="ctr" defTabSz="457200" eaLnBrk="0" fontAlgn="base" hangingPunct="0">
              <a:spcBef>
                <a:spcPct val="0"/>
              </a:spcBef>
              <a:spcAft>
                <a:spcPct val="0"/>
              </a:spcAft>
              <a:defRPr/>
            </a:pPr>
            <a:r>
              <a:rPr lang="en-CA" sz="1200" b="1" kern="0" dirty="0">
                <a:solidFill>
                  <a:srgbClr val="000000"/>
                </a:solidFill>
                <a:latin typeface="Arial" panose="020B0604020202020204" pitchFamily="34" charset="0"/>
                <a:ea typeface="ＭＳ Ｐゴシック" panose="020B0600070205080204" pitchFamily="34" charset="-128"/>
              </a:rPr>
              <a:t>(WLAN)</a:t>
            </a:r>
          </a:p>
        </p:txBody>
      </p:sp>
      <p:sp>
        <p:nvSpPr>
          <p:cNvPr id="180" name="Textfeld 179">
            <a:extLst>
              <a:ext uri="{FF2B5EF4-FFF2-40B4-BE49-F238E27FC236}">
                <a16:creationId xmlns:a16="http://schemas.microsoft.com/office/drawing/2014/main" id="{5C382BDD-FD68-46B0-BD55-9C0B53BF9178}"/>
              </a:ext>
            </a:extLst>
          </p:cNvPr>
          <p:cNvSpPr txBox="1"/>
          <p:nvPr/>
        </p:nvSpPr>
        <p:spPr>
          <a:xfrm>
            <a:off x="10132677" y="1432280"/>
            <a:ext cx="1284594" cy="276999"/>
          </a:xfrm>
          <a:prstGeom prst="rect">
            <a:avLst/>
          </a:prstGeom>
          <a:solidFill>
            <a:srgbClr val="EDEDED"/>
          </a:solidFill>
          <a:ln w="28575">
            <a:solidFill>
              <a:srgbClr val="818181"/>
            </a:solidFill>
          </a:ln>
        </p:spPr>
        <p:txBody>
          <a:bodyPr wrap="square" rtlCol="0">
            <a:spAutoFit/>
          </a:bodyPr>
          <a:lstStyle/>
          <a:p>
            <a:pPr algn="ctr" defTabSz="457200" eaLnBrk="0" fontAlgn="base" hangingPunct="0">
              <a:spcBef>
                <a:spcPct val="0"/>
              </a:spcBef>
              <a:spcAft>
                <a:spcPct val="0"/>
              </a:spcAft>
              <a:defRPr/>
            </a:pPr>
            <a:r>
              <a:rPr lang="en-CA" sz="1200" b="1" kern="0" dirty="0">
                <a:solidFill>
                  <a:srgbClr val="000000"/>
                </a:solidFill>
                <a:latin typeface="Arial" panose="020B0604020202020204" pitchFamily="34" charset="0"/>
                <a:ea typeface="ＭＳ Ｐゴシック" panose="020B0600070205080204" pitchFamily="34" charset="-128"/>
              </a:rPr>
              <a:t>C-ITS</a:t>
            </a:r>
            <a:endParaRPr lang="en-CA" sz="1200" kern="0" dirty="0">
              <a:solidFill>
                <a:srgbClr val="000000"/>
              </a:solidFill>
              <a:latin typeface="Arial" panose="020B0604020202020204" pitchFamily="34" charset="0"/>
              <a:ea typeface="ＭＳ Ｐゴシック" panose="020B0600070205080204" pitchFamily="34" charset="-128"/>
            </a:endParaRPr>
          </a:p>
        </p:txBody>
      </p:sp>
      <p:sp>
        <p:nvSpPr>
          <p:cNvPr id="181" name="Gleichschenkliges Dreieck 180">
            <a:extLst>
              <a:ext uri="{FF2B5EF4-FFF2-40B4-BE49-F238E27FC236}">
                <a16:creationId xmlns:a16="http://schemas.microsoft.com/office/drawing/2014/main" id="{DD118229-1497-49CF-96FF-261F8B5EB7CB}"/>
              </a:ext>
            </a:extLst>
          </p:cNvPr>
          <p:cNvSpPr/>
          <p:nvPr/>
        </p:nvSpPr>
        <p:spPr>
          <a:xfrm flipV="1">
            <a:off x="10288749" y="1709278"/>
            <a:ext cx="319003" cy="934821"/>
          </a:xfrm>
          <a:prstGeom prst="triangle">
            <a:avLst/>
          </a:prstGeom>
          <a:solidFill>
            <a:srgbClr val="7C7C7C"/>
          </a:solidFill>
          <a:ln>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AT"/>
          </a:p>
        </p:txBody>
      </p:sp>
      <p:sp>
        <p:nvSpPr>
          <p:cNvPr id="182" name="Gleichschenkliges Dreieck 181">
            <a:extLst>
              <a:ext uri="{FF2B5EF4-FFF2-40B4-BE49-F238E27FC236}">
                <a16:creationId xmlns:a16="http://schemas.microsoft.com/office/drawing/2014/main" id="{AC13FC16-DE4B-4543-96DB-9BE72184737A}"/>
              </a:ext>
            </a:extLst>
          </p:cNvPr>
          <p:cNvSpPr/>
          <p:nvPr/>
        </p:nvSpPr>
        <p:spPr>
          <a:xfrm flipV="1">
            <a:off x="4897618" y="1739153"/>
            <a:ext cx="319003" cy="994746"/>
          </a:xfrm>
          <a:prstGeom prst="triangle">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AT"/>
          </a:p>
        </p:txBody>
      </p:sp>
      <p:sp>
        <p:nvSpPr>
          <p:cNvPr id="186" name="Geschweifte Klammer rechts 185">
            <a:extLst>
              <a:ext uri="{FF2B5EF4-FFF2-40B4-BE49-F238E27FC236}">
                <a16:creationId xmlns:a16="http://schemas.microsoft.com/office/drawing/2014/main" id="{1E9B66EE-2792-4E7F-A33D-BEAA9B9AE591}"/>
              </a:ext>
            </a:extLst>
          </p:cNvPr>
          <p:cNvSpPr/>
          <p:nvPr/>
        </p:nvSpPr>
        <p:spPr>
          <a:xfrm rot="16200000">
            <a:off x="9117339" y="1670125"/>
            <a:ext cx="273059" cy="1757616"/>
          </a:xfrm>
          <a:prstGeom prst="rightBrace">
            <a:avLst>
              <a:gd name="adj1" fmla="val 70166"/>
              <a:gd name="adj2" fmla="val 14797"/>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87" name="Textfeld 186">
            <a:extLst>
              <a:ext uri="{FF2B5EF4-FFF2-40B4-BE49-F238E27FC236}">
                <a16:creationId xmlns:a16="http://schemas.microsoft.com/office/drawing/2014/main" id="{823EDE75-53BE-45FB-AB5A-66730D353E85}"/>
              </a:ext>
            </a:extLst>
          </p:cNvPr>
          <p:cNvSpPr txBox="1"/>
          <p:nvPr/>
        </p:nvSpPr>
        <p:spPr>
          <a:xfrm>
            <a:off x="6822649" y="1264786"/>
            <a:ext cx="1800980" cy="461665"/>
          </a:xfrm>
          <a:prstGeom prst="rect">
            <a:avLst/>
          </a:prstGeom>
          <a:solidFill>
            <a:srgbClr val="F4F3D9"/>
          </a:solidFill>
          <a:ln w="28575">
            <a:solidFill>
              <a:srgbClr val="7F6000"/>
            </a:solidFill>
          </a:ln>
        </p:spPr>
        <p:txBody>
          <a:bodyPr wrap="square" rtlCol="0">
            <a:spAutoFit/>
          </a:bodyPr>
          <a:lstStyle/>
          <a:p>
            <a:pPr algn="ctr" defTabSz="457200" eaLnBrk="0" fontAlgn="base" hangingPunct="0">
              <a:spcBef>
                <a:spcPct val="0"/>
              </a:spcBef>
              <a:spcAft>
                <a:spcPct val="0"/>
              </a:spcAft>
              <a:defRPr/>
            </a:pPr>
            <a:r>
              <a:rPr lang="en-CA" sz="1200" b="1" kern="0" dirty="0">
                <a:solidFill>
                  <a:srgbClr val="000000"/>
                </a:solidFill>
                <a:latin typeface="Arial" panose="020B0604020202020204" pitchFamily="34" charset="0"/>
                <a:ea typeface="ＭＳ Ｐゴシック" panose="020B0600070205080204" pitchFamily="34" charset="-128"/>
              </a:rPr>
              <a:t>Short Range Devices</a:t>
            </a:r>
          </a:p>
          <a:p>
            <a:pPr algn="ctr" defTabSz="457200" eaLnBrk="0" fontAlgn="base" hangingPunct="0">
              <a:spcBef>
                <a:spcPct val="0"/>
              </a:spcBef>
              <a:spcAft>
                <a:spcPct val="0"/>
              </a:spcAft>
              <a:defRPr/>
            </a:pPr>
            <a:r>
              <a:rPr lang="en-CA" sz="1200" b="1" kern="0" dirty="0">
                <a:solidFill>
                  <a:srgbClr val="000000"/>
                </a:solidFill>
                <a:latin typeface="Arial" panose="020B0604020202020204" pitchFamily="34" charset="0"/>
                <a:ea typeface="ＭＳ Ｐゴシック" panose="020B0600070205080204" pitchFamily="34" charset="-128"/>
              </a:rPr>
              <a:t>(SRDs)</a:t>
            </a:r>
          </a:p>
        </p:txBody>
      </p:sp>
      <p:sp>
        <p:nvSpPr>
          <p:cNvPr id="188" name="Gleichschenkliges Dreieck 187">
            <a:extLst>
              <a:ext uri="{FF2B5EF4-FFF2-40B4-BE49-F238E27FC236}">
                <a16:creationId xmlns:a16="http://schemas.microsoft.com/office/drawing/2014/main" id="{266E2E87-D189-4F37-90AB-5D815789B1A0}"/>
              </a:ext>
            </a:extLst>
          </p:cNvPr>
          <p:cNvSpPr/>
          <p:nvPr/>
        </p:nvSpPr>
        <p:spPr>
          <a:xfrm flipV="1">
            <a:off x="8315385" y="1720121"/>
            <a:ext cx="319003" cy="652364"/>
          </a:xfrm>
          <a:prstGeom prst="triangle">
            <a:avLst>
              <a:gd name="adj" fmla="val 100000"/>
            </a:avLst>
          </a:prstGeom>
          <a:solidFill>
            <a:srgbClr val="795800"/>
          </a:solidFill>
          <a:ln>
            <a:solidFill>
              <a:srgbClr val="F4F3D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AT"/>
          </a:p>
        </p:txBody>
      </p:sp>
      <p:sp>
        <p:nvSpPr>
          <p:cNvPr id="190" name="Geschweifte Klammer rechts 189">
            <a:extLst>
              <a:ext uri="{FF2B5EF4-FFF2-40B4-BE49-F238E27FC236}">
                <a16:creationId xmlns:a16="http://schemas.microsoft.com/office/drawing/2014/main" id="{B888724D-106F-4625-B200-A639FC55B42B}"/>
              </a:ext>
            </a:extLst>
          </p:cNvPr>
          <p:cNvSpPr/>
          <p:nvPr/>
        </p:nvSpPr>
        <p:spPr>
          <a:xfrm rot="16200000">
            <a:off x="10384941" y="2464863"/>
            <a:ext cx="146188" cy="528575"/>
          </a:xfrm>
          <a:prstGeom prst="rightBrace">
            <a:avLst>
              <a:gd name="adj1" fmla="val 70166"/>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Tree>
    <p:extLst>
      <p:ext uri="{BB962C8B-B14F-4D97-AF65-F5344CB8AC3E}">
        <p14:creationId xmlns:p14="http://schemas.microsoft.com/office/powerpoint/2010/main" val="59040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515600" cy="364340"/>
          </a:xfrm>
        </p:spPr>
        <p:txBody>
          <a:bodyPr/>
          <a:lstStyle/>
          <a:p>
            <a:r>
              <a:rPr lang="en-US" dirty="0"/>
              <a:t>Use of The 5.8-GHz frequency band</a:t>
            </a:r>
            <a:endParaRPr lang="fr-BE" dirty="0"/>
          </a:p>
        </p:txBody>
      </p:sp>
      <p:sp>
        <p:nvSpPr>
          <p:cNvPr id="3" name="Espace réservé du contenu 2">
            <a:extLst>
              <a:ext uri="{FF2B5EF4-FFF2-40B4-BE49-F238E27FC236}">
                <a16:creationId xmlns:a16="http://schemas.microsoft.com/office/drawing/2014/main" id="{B1729F66-07CE-4E4E-5199-401B2D4764CB}"/>
              </a:ext>
            </a:extLst>
          </p:cNvPr>
          <p:cNvSpPr>
            <a:spLocks noGrp="1"/>
          </p:cNvSpPr>
          <p:nvPr>
            <p:ph idx="1"/>
          </p:nvPr>
        </p:nvSpPr>
        <p:spPr>
          <a:xfrm>
            <a:off x="771418" y="1471167"/>
            <a:ext cx="10515600" cy="4351338"/>
          </a:xfrm>
        </p:spPr>
        <p:txBody>
          <a:bodyPr/>
          <a:lstStyle/>
          <a:p>
            <a:r>
              <a:rPr lang="en-US" sz="2000" dirty="0"/>
              <a:t>There are more and more users around the tolling frequency at 5.8 GHz.</a:t>
            </a:r>
          </a:p>
          <a:p>
            <a:r>
              <a:rPr lang="en-US" sz="2000" dirty="0"/>
              <a:t>The tolling protocol can compensate short term interference, but not extensive interference.</a:t>
            </a:r>
          </a:p>
          <a:p>
            <a:r>
              <a:rPr lang="en-US" sz="2000" dirty="0"/>
              <a:t>Once interference becomes visible in toll transaction statistics, it is too late! </a:t>
            </a:r>
            <a:br>
              <a:rPr lang="en-US" sz="2000" dirty="0"/>
            </a:br>
            <a:r>
              <a:rPr lang="en-US" sz="2000" dirty="0"/>
              <a:t>The interferers are already on the market and in the field.</a:t>
            </a:r>
          </a:p>
          <a:p>
            <a:pPr marL="0" indent="0">
              <a:buNone/>
            </a:pPr>
            <a:endParaRPr lang="en-US" sz="2000" dirty="0"/>
          </a:p>
          <a:p>
            <a:r>
              <a:rPr lang="en-US" sz="2000" dirty="0"/>
              <a:t>Interference has </a:t>
            </a:r>
            <a:r>
              <a:rPr lang="en-US" sz="2000" b="1" dirty="0"/>
              <a:t>a negative impact on revenue situation </a:t>
            </a:r>
            <a:r>
              <a:rPr lang="en-US" sz="2000" dirty="0"/>
              <a:t>of toll chargers and toll service providers</a:t>
            </a:r>
          </a:p>
          <a:p>
            <a:pPr marL="0" indent="0">
              <a:buNone/>
            </a:pPr>
            <a:endParaRPr lang="en-US" sz="2000" dirty="0"/>
          </a:p>
          <a:p>
            <a:pPr marL="0" indent="0">
              <a:buNone/>
            </a:pPr>
            <a:endParaRPr lang="en-US" sz="2000" dirty="0"/>
          </a:p>
          <a:p>
            <a:pPr marL="0" indent="0">
              <a:buNone/>
            </a:pPr>
            <a:endParaRPr lang="en-US" sz="2000" dirty="0"/>
          </a:p>
          <a:p>
            <a:r>
              <a:rPr lang="en-US" sz="2000" dirty="0"/>
              <a:t>Therefore: </a:t>
            </a:r>
            <a:r>
              <a:rPr lang="en-US" sz="2000" b="1" dirty="0"/>
              <a:t>active cooperation in European frequency regulation and standardization, in order to prevent and avoid problems</a:t>
            </a:r>
          </a:p>
        </p:txBody>
      </p:sp>
      <p:sp>
        <p:nvSpPr>
          <p:cNvPr id="7" name="Textfeld 6">
            <a:extLst>
              <a:ext uri="{FF2B5EF4-FFF2-40B4-BE49-F238E27FC236}">
                <a16:creationId xmlns:a16="http://schemas.microsoft.com/office/drawing/2014/main" id="{CE849C0A-D259-4022-98C2-4109EBC84A33}"/>
              </a:ext>
            </a:extLst>
          </p:cNvPr>
          <p:cNvSpPr txBox="1"/>
          <p:nvPr/>
        </p:nvSpPr>
        <p:spPr>
          <a:xfrm>
            <a:off x="5077242" y="3917502"/>
            <a:ext cx="2037516" cy="707886"/>
          </a:xfrm>
          <a:prstGeom prst="rect">
            <a:avLst/>
          </a:prstGeom>
          <a:solidFill>
            <a:schemeClr val="accent4"/>
          </a:solidFill>
        </p:spPr>
        <p:txBody>
          <a:bodyPr wrap="square" rtlCol="0">
            <a:spAutoFit/>
          </a:bodyPr>
          <a:lstStyle/>
          <a:p>
            <a:pPr algn="ctr"/>
            <a:r>
              <a:rPr lang="de-AT" sz="2000" b="1" dirty="0" err="1"/>
              <a:t>Interference</a:t>
            </a:r>
            <a:r>
              <a:rPr lang="de-AT" sz="2000" b="1" dirty="0"/>
              <a:t> </a:t>
            </a:r>
            <a:r>
              <a:rPr lang="de-AT" sz="2000" b="1" dirty="0" err="1"/>
              <a:t>costs</a:t>
            </a:r>
            <a:r>
              <a:rPr lang="de-AT" sz="2000" b="1" dirty="0"/>
              <a:t> </a:t>
            </a:r>
            <a:r>
              <a:rPr lang="de-AT" sz="2000" b="1" dirty="0" err="1"/>
              <a:t>money</a:t>
            </a:r>
            <a:r>
              <a:rPr lang="de-AT" sz="2000" b="1" dirty="0"/>
              <a:t>!</a:t>
            </a:r>
          </a:p>
        </p:txBody>
      </p:sp>
    </p:spTree>
    <p:extLst>
      <p:ext uri="{BB962C8B-B14F-4D97-AF65-F5344CB8AC3E}">
        <p14:creationId xmlns:p14="http://schemas.microsoft.com/office/powerpoint/2010/main" val="3633733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4400" dirty="0" err="1"/>
              <a:t>Interference</a:t>
            </a:r>
            <a:r>
              <a:rPr lang="de-AT" sz="4400" dirty="0"/>
              <a:t> </a:t>
            </a:r>
            <a:r>
              <a:rPr lang="de-AT" sz="4400" dirty="0" err="1"/>
              <a:t>mitigation</a:t>
            </a:r>
            <a:r>
              <a:rPr lang="de-AT" sz="4400" dirty="0"/>
              <a:t> </a:t>
            </a:r>
            <a:r>
              <a:rPr lang="de-AT" sz="4400" dirty="0" err="1"/>
              <a:t>measures</a:t>
            </a:r>
            <a:endParaRPr lang="en-US" sz="4400" dirty="0"/>
          </a:p>
        </p:txBody>
      </p:sp>
      <p:sp>
        <p:nvSpPr>
          <p:cNvPr id="3" name="Text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372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515600" cy="364340"/>
          </a:xfrm>
        </p:spPr>
        <p:txBody>
          <a:bodyPr/>
          <a:lstStyle/>
          <a:p>
            <a:r>
              <a:rPr lang="en-US" sz="4300" dirty="0"/>
              <a:t>Why do we need mitigation measures?</a:t>
            </a:r>
            <a:endParaRPr lang="fr-BE" sz="4300" dirty="0"/>
          </a:p>
        </p:txBody>
      </p:sp>
      <p:sp>
        <p:nvSpPr>
          <p:cNvPr id="3" name="Espace réservé du contenu 2">
            <a:extLst>
              <a:ext uri="{FF2B5EF4-FFF2-40B4-BE49-F238E27FC236}">
                <a16:creationId xmlns:a16="http://schemas.microsoft.com/office/drawing/2014/main" id="{B1729F66-07CE-4E4E-5199-401B2D4764CB}"/>
              </a:ext>
            </a:extLst>
          </p:cNvPr>
          <p:cNvSpPr>
            <a:spLocks noGrp="1"/>
          </p:cNvSpPr>
          <p:nvPr>
            <p:ph idx="1"/>
          </p:nvPr>
        </p:nvSpPr>
        <p:spPr>
          <a:xfrm>
            <a:off x="771418" y="1471167"/>
            <a:ext cx="10515600" cy="4351338"/>
          </a:xfrm>
        </p:spPr>
        <p:txBody>
          <a:bodyPr/>
          <a:lstStyle/>
          <a:p>
            <a:r>
              <a:rPr lang="en-US" sz="2000" b="1" dirty="0"/>
              <a:t>Older rights count</a:t>
            </a:r>
          </a:p>
          <a:p>
            <a:pPr lvl="1"/>
            <a:r>
              <a:rPr lang="en-US" sz="1800" dirty="0"/>
              <a:t>incumbent radio applications are normally protected</a:t>
            </a:r>
          </a:p>
          <a:p>
            <a:pPr lvl="1"/>
            <a:r>
              <a:rPr lang="en-US" sz="1800" dirty="0"/>
              <a:t>Short range devices (SRD) even older rights than tolling systems</a:t>
            </a:r>
          </a:p>
          <a:p>
            <a:pPr lvl="1"/>
            <a:endParaRPr lang="en-US" sz="1800" dirty="0"/>
          </a:p>
          <a:p>
            <a:r>
              <a:rPr lang="en-US" sz="2000" b="1" dirty="0"/>
              <a:t>New rights lead to (potential) problems</a:t>
            </a:r>
          </a:p>
          <a:p>
            <a:pPr lvl="1"/>
            <a:r>
              <a:rPr lang="en-US" sz="1800" dirty="0"/>
              <a:t>More transmission power</a:t>
            </a:r>
          </a:p>
          <a:p>
            <a:pPr lvl="1"/>
            <a:r>
              <a:rPr lang="en-US" sz="1800" dirty="0"/>
              <a:t>New frequency bands</a:t>
            </a:r>
          </a:p>
          <a:p>
            <a:pPr lvl="1"/>
            <a:r>
              <a:rPr lang="en-US" sz="1800" dirty="0"/>
              <a:t>New technologies</a:t>
            </a:r>
          </a:p>
          <a:p>
            <a:pPr lvl="1"/>
            <a:r>
              <a:rPr lang="en-US" sz="1800" dirty="0"/>
              <a:t>More frequent transmissions</a:t>
            </a:r>
          </a:p>
          <a:p>
            <a:pPr lvl="1"/>
            <a:r>
              <a:rPr lang="en-US" sz="1800" dirty="0"/>
              <a:t>Not “listening” before “talking”</a:t>
            </a:r>
          </a:p>
          <a:p>
            <a:pPr lvl="2"/>
            <a:endParaRPr lang="en-US" sz="1800" dirty="0"/>
          </a:p>
        </p:txBody>
      </p:sp>
    </p:spTree>
    <p:extLst>
      <p:ext uri="{BB962C8B-B14F-4D97-AF65-F5344CB8AC3E}">
        <p14:creationId xmlns:p14="http://schemas.microsoft.com/office/powerpoint/2010/main" val="59231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515600" cy="364340"/>
          </a:xfrm>
        </p:spPr>
        <p:txBody>
          <a:bodyPr/>
          <a:lstStyle/>
          <a:p>
            <a:r>
              <a:rPr lang="en-US" dirty="0"/>
              <a:t>Who influences the use of frequency bands?</a:t>
            </a:r>
            <a:endParaRPr lang="fr-B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493" y="1342148"/>
            <a:ext cx="1828480" cy="1267746"/>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489" y="1276645"/>
            <a:ext cx="2810259" cy="513624"/>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8813" y="1914024"/>
            <a:ext cx="1913573" cy="734398"/>
          </a:xfrm>
          <a:prstGeom prst="rect">
            <a:avLst/>
          </a:prstGeom>
        </p:spPr>
      </p:pic>
      <p:pic>
        <p:nvPicPr>
          <p:cNvPr id="7" name="Grafik 6"/>
          <p:cNvPicPr>
            <a:picLocks noChangeAspect="1"/>
          </p:cNvPicPr>
          <p:nvPr/>
        </p:nvPicPr>
        <p:blipFill rotWithShape="1">
          <a:blip r:embed="rId5">
            <a:extLst>
              <a:ext uri="{28A0092B-C50C-407E-A947-70E740481C1C}">
                <a14:useLocalDpi xmlns:a14="http://schemas.microsoft.com/office/drawing/2010/main" val="0"/>
              </a:ext>
            </a:extLst>
          </a:blip>
          <a:srcRect l="53212" b="42350"/>
          <a:stretch/>
        </p:blipFill>
        <p:spPr>
          <a:xfrm>
            <a:off x="5034336" y="4902159"/>
            <a:ext cx="1618872" cy="615109"/>
          </a:xfrm>
          <a:prstGeom prst="rect">
            <a:avLst/>
          </a:prstGeom>
        </p:spPr>
      </p:pic>
      <p:sp>
        <p:nvSpPr>
          <p:cNvPr id="8" name="Rechteck 7"/>
          <p:cNvSpPr/>
          <p:nvPr/>
        </p:nvSpPr>
        <p:spPr>
          <a:xfrm>
            <a:off x="1391566" y="1227320"/>
            <a:ext cx="2173785" cy="1495691"/>
          </a:xfrm>
          <a:prstGeom prst="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dirty="0">
              <a:ln>
                <a:noFill/>
              </a:ln>
              <a:solidFill>
                <a:prstClr val="white"/>
              </a:solidFill>
              <a:effectLst/>
              <a:uLnTx/>
              <a:uFillTx/>
              <a:latin typeface="+mj-lt"/>
              <a:ea typeface="+mn-ea"/>
              <a:cs typeface="+mn-cs"/>
            </a:endParaRPr>
          </a:p>
        </p:txBody>
      </p:sp>
      <p:sp>
        <p:nvSpPr>
          <p:cNvPr id="9" name="Rechteck 8"/>
          <p:cNvSpPr/>
          <p:nvPr/>
        </p:nvSpPr>
        <p:spPr>
          <a:xfrm>
            <a:off x="4334491" y="4902160"/>
            <a:ext cx="3167522" cy="1097214"/>
          </a:xfrm>
          <a:prstGeom prst="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dirty="0">
              <a:ln>
                <a:noFill/>
              </a:ln>
              <a:solidFill>
                <a:prstClr val="white"/>
              </a:solidFill>
              <a:effectLst/>
              <a:uLnTx/>
              <a:uFillTx/>
              <a:latin typeface="+mj-lt"/>
              <a:ea typeface="+mn-ea"/>
              <a:cs typeface="+mn-cs"/>
            </a:endParaRPr>
          </a:p>
        </p:txBody>
      </p:sp>
      <p:sp>
        <p:nvSpPr>
          <p:cNvPr id="10" name="Rechteck 9"/>
          <p:cNvSpPr/>
          <p:nvPr/>
        </p:nvSpPr>
        <p:spPr>
          <a:xfrm>
            <a:off x="6377427" y="1227320"/>
            <a:ext cx="3453109" cy="1495691"/>
          </a:xfrm>
          <a:prstGeom prst="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dirty="0">
              <a:ln>
                <a:noFill/>
              </a:ln>
              <a:solidFill>
                <a:prstClr val="white"/>
              </a:solidFill>
              <a:effectLst/>
              <a:uLnTx/>
              <a:uFillTx/>
              <a:latin typeface="+mj-lt"/>
              <a:ea typeface="+mn-ea"/>
              <a:cs typeface="+mn-cs"/>
            </a:endParaRPr>
          </a:p>
        </p:txBody>
      </p:sp>
      <p:sp>
        <p:nvSpPr>
          <p:cNvPr id="11" name="Textfeld 10"/>
          <p:cNvSpPr txBox="1"/>
          <p:nvPr/>
        </p:nvSpPr>
        <p:spPr>
          <a:xfrm>
            <a:off x="3849343" y="2008554"/>
            <a:ext cx="2232391" cy="584775"/>
          </a:xfrm>
          <a:prstGeom prst="rect">
            <a:avLst/>
          </a:prstGeom>
          <a:solidFill>
            <a:srgbClr val="C5F0FF"/>
          </a:solidFill>
          <a:ln>
            <a:solidFill>
              <a:srgbClr val="00B0F0"/>
            </a:solidFill>
          </a:ln>
        </p:spPr>
        <p:txBody>
          <a:bodyPr wrap="square" rtlCol="0">
            <a:spAutoFit/>
          </a:bodyPr>
          <a:lstStyle/>
          <a:p>
            <a:r>
              <a:rPr lang="en-CA" sz="1600" dirty="0">
                <a:solidFill>
                  <a:srgbClr val="44546A"/>
                </a:solidFill>
                <a:latin typeface="+mj-lt"/>
              </a:rPr>
              <a:t>Legal acts based on CEPT decisions</a:t>
            </a:r>
          </a:p>
        </p:txBody>
      </p:sp>
      <p:sp>
        <p:nvSpPr>
          <p:cNvPr id="12" name="Textfeld 11"/>
          <p:cNvSpPr txBox="1"/>
          <p:nvPr/>
        </p:nvSpPr>
        <p:spPr>
          <a:xfrm>
            <a:off x="4334491" y="1175090"/>
            <a:ext cx="1396537" cy="584775"/>
          </a:xfrm>
          <a:prstGeom prst="rect">
            <a:avLst/>
          </a:prstGeom>
          <a:noFill/>
        </p:spPr>
        <p:txBody>
          <a:bodyPr wrap="none" rtlCol="0">
            <a:spAutoFit/>
          </a:bodyPr>
          <a:lstStyle/>
          <a:p>
            <a:pPr algn="ctr"/>
            <a:r>
              <a:rPr lang="en-CA" sz="1600" dirty="0">
                <a:solidFill>
                  <a:srgbClr val="44546A"/>
                </a:solidFill>
                <a:latin typeface="+mj-lt"/>
              </a:rPr>
              <a:t>CEPT Reports,</a:t>
            </a:r>
          </a:p>
          <a:p>
            <a:pPr algn="ctr"/>
            <a:r>
              <a:rPr lang="en-CA" sz="1600" dirty="0">
                <a:solidFill>
                  <a:srgbClr val="44546A"/>
                </a:solidFill>
                <a:latin typeface="+mj-lt"/>
              </a:rPr>
              <a:t>ECC Decisions</a:t>
            </a:r>
          </a:p>
        </p:txBody>
      </p:sp>
      <p:cxnSp>
        <p:nvCxnSpPr>
          <p:cNvPr id="13" name="Gerade Verbindung mit Pfeil 12"/>
          <p:cNvCxnSpPr/>
          <p:nvPr/>
        </p:nvCxnSpPr>
        <p:spPr>
          <a:xfrm flipH="1">
            <a:off x="3713132" y="1711151"/>
            <a:ext cx="2664297" cy="0"/>
          </a:xfrm>
          <a:prstGeom prst="straightConnector1">
            <a:avLst/>
          </a:prstGeom>
          <a:noFill/>
          <a:ln w="28575" cap="flat" cmpd="sng" algn="ctr">
            <a:solidFill>
              <a:srgbClr val="00B0F0"/>
            </a:solidFill>
            <a:prstDash val="solid"/>
            <a:miter lim="800000"/>
            <a:tailEnd type="triangle"/>
          </a:ln>
          <a:effectLst/>
        </p:spPr>
      </p:cxnSp>
      <p:cxnSp>
        <p:nvCxnSpPr>
          <p:cNvPr id="14" name="Gerade Verbindung mit Pfeil 13"/>
          <p:cNvCxnSpPr>
            <a:cxnSpLocks/>
          </p:cNvCxnSpPr>
          <p:nvPr/>
        </p:nvCxnSpPr>
        <p:spPr>
          <a:xfrm flipH="1" flipV="1">
            <a:off x="3545226" y="2729567"/>
            <a:ext cx="1456203" cy="2172592"/>
          </a:xfrm>
          <a:prstGeom prst="straightConnector1">
            <a:avLst/>
          </a:prstGeom>
          <a:noFill/>
          <a:ln w="28575" cap="flat" cmpd="sng" algn="ctr">
            <a:solidFill>
              <a:srgbClr val="00B0F0"/>
            </a:solidFill>
            <a:prstDash val="solid"/>
            <a:miter lim="800000"/>
            <a:tailEnd type="triangle"/>
          </a:ln>
          <a:effectLst/>
        </p:spPr>
      </p:cxnSp>
      <p:cxnSp>
        <p:nvCxnSpPr>
          <p:cNvPr id="15" name="Gerade Verbindung mit Pfeil 14"/>
          <p:cNvCxnSpPr>
            <a:cxnSpLocks/>
            <a:endCxn id="9" idx="0"/>
          </p:cNvCxnSpPr>
          <p:nvPr/>
        </p:nvCxnSpPr>
        <p:spPr>
          <a:xfrm flipH="1">
            <a:off x="5918252" y="2729567"/>
            <a:ext cx="1171569" cy="2172593"/>
          </a:xfrm>
          <a:prstGeom prst="straightConnector1">
            <a:avLst/>
          </a:prstGeom>
          <a:noFill/>
          <a:ln w="28575" cap="flat" cmpd="sng" algn="ctr">
            <a:solidFill>
              <a:srgbClr val="00B0F0"/>
            </a:solidFill>
            <a:prstDash val="solid"/>
            <a:miter lim="800000"/>
            <a:tailEnd type="triangle"/>
          </a:ln>
          <a:effectLst/>
        </p:spPr>
      </p:cxnSp>
      <p:sp>
        <p:nvSpPr>
          <p:cNvPr id="16" name="Textfeld 15"/>
          <p:cNvSpPr txBox="1"/>
          <p:nvPr/>
        </p:nvSpPr>
        <p:spPr>
          <a:xfrm>
            <a:off x="6447489" y="3394713"/>
            <a:ext cx="2332384" cy="830997"/>
          </a:xfrm>
          <a:prstGeom prst="rect">
            <a:avLst/>
          </a:prstGeom>
          <a:noFill/>
        </p:spPr>
        <p:txBody>
          <a:bodyPr wrap="square" rtlCol="0">
            <a:spAutoFit/>
          </a:bodyPr>
          <a:lstStyle/>
          <a:p>
            <a:pPr algn="ctr"/>
            <a:r>
              <a:rPr lang="en-CA" sz="1600" dirty="0">
                <a:solidFill>
                  <a:srgbClr val="44546A"/>
                </a:solidFill>
                <a:latin typeface="+mj-lt"/>
              </a:rPr>
              <a:t>Frequency regulation</a:t>
            </a:r>
          </a:p>
          <a:p>
            <a:pPr algn="ctr"/>
            <a:r>
              <a:rPr lang="en-CA" sz="1600" dirty="0">
                <a:solidFill>
                  <a:srgbClr val="44546A"/>
                </a:solidFill>
                <a:latin typeface="+mj-lt"/>
              </a:rPr>
              <a:t>(compatibility studies and decisions)</a:t>
            </a:r>
          </a:p>
        </p:txBody>
      </p:sp>
      <p:sp>
        <p:nvSpPr>
          <p:cNvPr id="17" name="Textfeld 16"/>
          <p:cNvSpPr txBox="1"/>
          <p:nvPr/>
        </p:nvSpPr>
        <p:spPr>
          <a:xfrm>
            <a:off x="1043709" y="3072646"/>
            <a:ext cx="2501517" cy="1077218"/>
          </a:xfrm>
          <a:prstGeom prst="rect">
            <a:avLst/>
          </a:prstGeom>
          <a:solidFill>
            <a:srgbClr val="C5F0FF"/>
          </a:solidFill>
          <a:ln>
            <a:solidFill>
              <a:srgbClr val="00B0F0"/>
            </a:solidFill>
          </a:ln>
        </p:spPr>
        <p:txBody>
          <a:bodyPr wrap="square" rtlCol="0">
            <a:spAutoFit/>
          </a:bodyPr>
          <a:lstStyle/>
          <a:p>
            <a:pPr algn="ctr"/>
            <a:r>
              <a:rPr lang="en-CA" sz="1600" dirty="0">
                <a:solidFill>
                  <a:srgbClr val="44546A"/>
                </a:solidFill>
                <a:latin typeface="+mj-lt"/>
              </a:rPr>
              <a:t>Referencing of Harmonised Standards in Official Journal of the EU</a:t>
            </a:r>
            <a:br>
              <a:rPr lang="en-CA" sz="1600" dirty="0">
                <a:solidFill>
                  <a:srgbClr val="44546A"/>
                </a:solidFill>
                <a:latin typeface="+mj-lt"/>
              </a:rPr>
            </a:br>
            <a:r>
              <a:rPr lang="en-CA" sz="1600" dirty="0">
                <a:solidFill>
                  <a:srgbClr val="44546A"/>
                </a:solidFill>
                <a:latin typeface="+mj-lt"/>
              </a:rPr>
              <a:t>(</a:t>
            </a:r>
            <a:r>
              <a:rPr lang="en-CA" sz="1600" dirty="0">
                <a:solidFill>
                  <a:srgbClr val="44546A"/>
                </a:solidFill>
                <a:latin typeface="+mj-lt"/>
                <a:sym typeface="Wingdings" panose="05000000000000000000" pitchFamily="2" charset="2"/>
              </a:rPr>
              <a:t> CE marking)</a:t>
            </a:r>
            <a:endParaRPr lang="en-CA" sz="1600" dirty="0">
              <a:solidFill>
                <a:srgbClr val="44546A"/>
              </a:solidFill>
              <a:latin typeface="+mj-lt"/>
            </a:endParaRPr>
          </a:p>
        </p:txBody>
      </p:sp>
      <p:sp>
        <p:nvSpPr>
          <p:cNvPr id="18" name="Textfeld 17"/>
          <p:cNvSpPr txBox="1"/>
          <p:nvPr/>
        </p:nvSpPr>
        <p:spPr>
          <a:xfrm>
            <a:off x="4358167" y="5480650"/>
            <a:ext cx="2971210" cy="584775"/>
          </a:xfrm>
          <a:prstGeom prst="rect">
            <a:avLst/>
          </a:prstGeom>
          <a:noFill/>
        </p:spPr>
        <p:txBody>
          <a:bodyPr wrap="square" rtlCol="0">
            <a:spAutoFit/>
          </a:bodyPr>
          <a:lstStyle/>
          <a:p>
            <a:pPr algn="ctr"/>
            <a:r>
              <a:rPr lang="en-CA" sz="1600" dirty="0">
                <a:solidFill>
                  <a:srgbClr val="5B9BD5">
                    <a:lumMod val="75000"/>
                  </a:srgbClr>
                </a:solidFill>
                <a:latin typeface="+mj-lt"/>
              </a:rPr>
              <a:t>European Telecommunications Standards Institute</a:t>
            </a:r>
          </a:p>
        </p:txBody>
      </p:sp>
      <p:sp>
        <p:nvSpPr>
          <p:cNvPr id="19" name="Textfeld 18"/>
          <p:cNvSpPr txBox="1"/>
          <p:nvPr/>
        </p:nvSpPr>
        <p:spPr>
          <a:xfrm>
            <a:off x="2189553" y="4265591"/>
            <a:ext cx="2344717" cy="830997"/>
          </a:xfrm>
          <a:prstGeom prst="rect">
            <a:avLst/>
          </a:prstGeom>
          <a:noFill/>
        </p:spPr>
        <p:txBody>
          <a:bodyPr wrap="square" rtlCol="0">
            <a:spAutoFit/>
          </a:bodyPr>
          <a:lstStyle/>
          <a:p>
            <a:pPr algn="ctr"/>
            <a:r>
              <a:rPr lang="en-CA" sz="1600" dirty="0">
                <a:solidFill>
                  <a:srgbClr val="44546A"/>
                </a:solidFill>
                <a:latin typeface="+mj-lt"/>
              </a:rPr>
              <a:t>Harmonised Standards</a:t>
            </a:r>
          </a:p>
          <a:p>
            <a:pPr algn="ctr"/>
            <a:r>
              <a:rPr lang="en-CA" sz="1600" dirty="0">
                <a:solidFill>
                  <a:srgbClr val="44546A"/>
                </a:solidFill>
                <a:latin typeface="+mj-lt"/>
              </a:rPr>
              <a:t>(conformity with the frequency regulation)</a:t>
            </a:r>
          </a:p>
        </p:txBody>
      </p:sp>
      <p:cxnSp>
        <p:nvCxnSpPr>
          <p:cNvPr id="20" name="Gerade Verbindung mit Pfeil 19"/>
          <p:cNvCxnSpPr>
            <a:cxnSpLocks/>
            <a:endCxn id="17" idx="0"/>
          </p:cNvCxnSpPr>
          <p:nvPr/>
        </p:nvCxnSpPr>
        <p:spPr>
          <a:xfrm>
            <a:off x="2294466" y="2729567"/>
            <a:ext cx="2" cy="343079"/>
          </a:xfrm>
          <a:prstGeom prst="straightConnector1">
            <a:avLst/>
          </a:prstGeom>
          <a:noFill/>
          <a:ln w="28575" cap="flat" cmpd="sng" algn="ctr">
            <a:solidFill>
              <a:srgbClr val="00B0F0"/>
            </a:solidFill>
            <a:prstDash val="solid"/>
            <a:miter lim="800000"/>
            <a:tailEnd type="triangle"/>
          </a:ln>
          <a:effectLst/>
        </p:spPr>
      </p:cxnSp>
      <p:cxnSp>
        <p:nvCxnSpPr>
          <p:cNvPr id="21" name="Gerade Verbindung mit Pfeil 20"/>
          <p:cNvCxnSpPr/>
          <p:nvPr/>
        </p:nvCxnSpPr>
        <p:spPr>
          <a:xfrm>
            <a:off x="3579037" y="2281223"/>
            <a:ext cx="258314" cy="0"/>
          </a:xfrm>
          <a:prstGeom prst="straightConnector1">
            <a:avLst/>
          </a:prstGeom>
          <a:noFill/>
          <a:ln w="28575" cap="flat" cmpd="sng" algn="ctr">
            <a:solidFill>
              <a:srgbClr val="00B0F0"/>
            </a:solidFill>
            <a:prstDash val="solid"/>
            <a:miter lim="800000"/>
            <a:tailEnd type="triangle"/>
          </a:ln>
          <a:effectLst/>
        </p:spPr>
      </p:cxnSp>
      <p:sp>
        <p:nvSpPr>
          <p:cNvPr id="22" name="Textfeld 21"/>
          <p:cNvSpPr txBox="1"/>
          <p:nvPr/>
        </p:nvSpPr>
        <p:spPr>
          <a:xfrm>
            <a:off x="4334491" y="5999374"/>
            <a:ext cx="3167522" cy="338554"/>
          </a:xfrm>
          <a:prstGeom prst="rect">
            <a:avLst/>
          </a:prstGeom>
          <a:solidFill>
            <a:srgbClr val="E5E5E5"/>
          </a:solidFill>
          <a:ln>
            <a:solidFill>
              <a:srgbClr val="B8B8B8"/>
            </a:solidFill>
          </a:ln>
        </p:spPr>
        <p:txBody>
          <a:bodyPr wrap="square" rtlCol="0">
            <a:spAutoFit/>
          </a:bodyPr>
          <a:lstStyle>
            <a:defPPr>
              <a:defRPr lang="de-DE"/>
            </a:defPPr>
            <a:lvl1pPr>
              <a:defRPr sz="1400">
                <a:solidFill>
                  <a:schemeClr val="tx2"/>
                </a:solidFill>
              </a:defRPr>
            </a:lvl1pPr>
          </a:lstStyle>
          <a:p>
            <a:r>
              <a:rPr lang="de-AT" sz="1600" dirty="0" err="1">
                <a:solidFill>
                  <a:srgbClr val="44546A"/>
                </a:solidFill>
                <a:latin typeface="+mj-lt"/>
              </a:rPr>
              <a:t>Decision</a:t>
            </a:r>
            <a:r>
              <a:rPr lang="de-AT" sz="1600" dirty="0">
                <a:solidFill>
                  <a:srgbClr val="44546A"/>
                </a:solidFill>
                <a:latin typeface="+mj-lt"/>
              </a:rPr>
              <a:t> </a:t>
            </a:r>
            <a:r>
              <a:rPr lang="de-AT" sz="1600" dirty="0" err="1">
                <a:solidFill>
                  <a:srgbClr val="44546A"/>
                </a:solidFill>
                <a:latin typeface="+mj-lt"/>
              </a:rPr>
              <a:t>makers</a:t>
            </a:r>
            <a:r>
              <a:rPr lang="de-AT" sz="1600" dirty="0">
                <a:solidFill>
                  <a:srgbClr val="44546A"/>
                </a:solidFill>
                <a:latin typeface="+mj-lt"/>
              </a:rPr>
              <a:t>: </a:t>
            </a:r>
            <a:r>
              <a:rPr lang="de-AT" sz="1600" dirty="0" err="1">
                <a:solidFill>
                  <a:srgbClr val="44546A"/>
                </a:solidFill>
                <a:latin typeface="+mj-lt"/>
              </a:rPr>
              <a:t>mainly</a:t>
            </a:r>
            <a:r>
              <a:rPr lang="de-AT" sz="1600" dirty="0">
                <a:solidFill>
                  <a:srgbClr val="44546A"/>
                </a:solidFill>
                <a:latin typeface="+mj-lt"/>
              </a:rPr>
              <a:t> </a:t>
            </a:r>
            <a:r>
              <a:rPr lang="de-AT" sz="1600" dirty="0" err="1">
                <a:solidFill>
                  <a:srgbClr val="44546A"/>
                </a:solidFill>
                <a:latin typeface="+mj-lt"/>
              </a:rPr>
              <a:t>industry</a:t>
            </a:r>
            <a:endParaRPr lang="de-AT" sz="1600" dirty="0">
              <a:solidFill>
                <a:srgbClr val="44546A"/>
              </a:solidFill>
              <a:latin typeface="+mj-lt"/>
            </a:endParaRPr>
          </a:p>
        </p:txBody>
      </p:sp>
      <p:cxnSp>
        <p:nvCxnSpPr>
          <p:cNvPr id="24" name="Gerade Verbindung mit Pfeil 23"/>
          <p:cNvCxnSpPr/>
          <p:nvPr/>
        </p:nvCxnSpPr>
        <p:spPr>
          <a:xfrm>
            <a:off x="8546023" y="3030788"/>
            <a:ext cx="711725" cy="1302542"/>
          </a:xfrm>
          <a:prstGeom prst="straightConnector1">
            <a:avLst/>
          </a:prstGeom>
          <a:noFill/>
          <a:ln w="28575" cap="flat" cmpd="sng" algn="ctr">
            <a:solidFill>
              <a:srgbClr val="00B0F0"/>
            </a:solidFill>
            <a:prstDash val="solid"/>
            <a:miter lim="800000"/>
            <a:tailEnd type="triangle"/>
          </a:ln>
          <a:effectLst/>
        </p:spPr>
      </p:cxnSp>
      <p:sp>
        <p:nvSpPr>
          <p:cNvPr id="25" name="Textfeld 24"/>
          <p:cNvSpPr txBox="1"/>
          <p:nvPr/>
        </p:nvSpPr>
        <p:spPr>
          <a:xfrm>
            <a:off x="8007576" y="4328985"/>
            <a:ext cx="2635658" cy="584775"/>
          </a:xfrm>
          <a:prstGeom prst="rect">
            <a:avLst/>
          </a:prstGeom>
          <a:solidFill>
            <a:srgbClr val="C5F0FF"/>
          </a:solidFill>
          <a:ln>
            <a:solidFill>
              <a:srgbClr val="00B0F0"/>
            </a:solidFill>
          </a:ln>
        </p:spPr>
        <p:txBody>
          <a:bodyPr wrap="none" rtlCol="0">
            <a:spAutoFit/>
          </a:bodyPr>
          <a:lstStyle/>
          <a:p>
            <a:pPr algn="ctr"/>
            <a:r>
              <a:rPr lang="en-CA" sz="1600" dirty="0">
                <a:solidFill>
                  <a:srgbClr val="44546A"/>
                </a:solidFill>
                <a:latin typeface="+mj-lt"/>
              </a:rPr>
              <a:t>Implementation in national</a:t>
            </a:r>
          </a:p>
          <a:p>
            <a:pPr algn="ctr"/>
            <a:r>
              <a:rPr lang="en-CA" sz="1600" dirty="0">
                <a:solidFill>
                  <a:srgbClr val="44546A"/>
                </a:solidFill>
                <a:latin typeface="+mj-lt"/>
              </a:rPr>
              <a:t>regulations</a:t>
            </a:r>
          </a:p>
        </p:txBody>
      </p:sp>
      <p:sp>
        <p:nvSpPr>
          <p:cNvPr id="23" name="Textfeld 22"/>
          <p:cNvSpPr txBox="1"/>
          <p:nvPr/>
        </p:nvSpPr>
        <p:spPr>
          <a:xfrm>
            <a:off x="6377427" y="2723011"/>
            <a:ext cx="3457940" cy="338554"/>
          </a:xfrm>
          <a:prstGeom prst="rect">
            <a:avLst/>
          </a:prstGeom>
          <a:solidFill>
            <a:srgbClr val="E5E5E5"/>
          </a:solidFill>
          <a:ln>
            <a:solidFill>
              <a:srgbClr val="B8B8B8"/>
            </a:solidFill>
          </a:ln>
        </p:spPr>
        <p:txBody>
          <a:bodyPr wrap="square" rtlCol="0">
            <a:spAutoFit/>
          </a:bodyPr>
          <a:lstStyle/>
          <a:p>
            <a:r>
              <a:rPr lang="de-AT" sz="1600" dirty="0" err="1">
                <a:solidFill>
                  <a:srgbClr val="44546A"/>
                </a:solidFill>
                <a:latin typeface="+mj-lt"/>
              </a:rPr>
              <a:t>Decision</a:t>
            </a:r>
            <a:r>
              <a:rPr lang="de-AT" sz="1600" dirty="0">
                <a:solidFill>
                  <a:srgbClr val="44546A"/>
                </a:solidFill>
                <a:latin typeface="+mj-lt"/>
              </a:rPr>
              <a:t> </a:t>
            </a:r>
            <a:r>
              <a:rPr lang="de-AT" sz="1600" dirty="0" err="1">
                <a:solidFill>
                  <a:srgbClr val="44546A"/>
                </a:solidFill>
                <a:latin typeface="+mj-lt"/>
              </a:rPr>
              <a:t>makers</a:t>
            </a:r>
            <a:r>
              <a:rPr lang="de-AT" sz="1600" dirty="0">
                <a:solidFill>
                  <a:srgbClr val="44546A"/>
                </a:solidFill>
                <a:latin typeface="+mj-lt"/>
              </a:rPr>
              <a:t>: </a:t>
            </a:r>
            <a:r>
              <a:rPr lang="de-AT" sz="1600" dirty="0" err="1">
                <a:solidFill>
                  <a:srgbClr val="44546A"/>
                </a:solidFill>
                <a:latin typeface="+mj-lt"/>
              </a:rPr>
              <a:t>radio</a:t>
            </a:r>
            <a:r>
              <a:rPr lang="de-AT" sz="1600" dirty="0">
                <a:solidFill>
                  <a:srgbClr val="44546A"/>
                </a:solidFill>
                <a:latin typeface="+mj-lt"/>
              </a:rPr>
              <a:t> </a:t>
            </a:r>
            <a:r>
              <a:rPr lang="de-AT" sz="1600" dirty="0" err="1">
                <a:solidFill>
                  <a:srgbClr val="44546A"/>
                </a:solidFill>
                <a:latin typeface="+mj-lt"/>
              </a:rPr>
              <a:t>authority</a:t>
            </a:r>
            <a:endParaRPr lang="de-AT" sz="1600" dirty="0">
              <a:solidFill>
                <a:srgbClr val="44546A"/>
              </a:solidFill>
              <a:latin typeface="+mj-lt"/>
            </a:endParaRPr>
          </a:p>
        </p:txBody>
      </p:sp>
      <p:sp>
        <p:nvSpPr>
          <p:cNvPr id="30" name="Textfeld 29">
            <a:extLst>
              <a:ext uri="{FF2B5EF4-FFF2-40B4-BE49-F238E27FC236}">
                <a16:creationId xmlns:a16="http://schemas.microsoft.com/office/drawing/2014/main" id="{6ED4A8B5-45C4-48B4-9EDC-9302D58E0C4D}"/>
              </a:ext>
            </a:extLst>
          </p:cNvPr>
          <p:cNvSpPr txBox="1"/>
          <p:nvPr/>
        </p:nvSpPr>
        <p:spPr>
          <a:xfrm>
            <a:off x="7847046" y="5026588"/>
            <a:ext cx="4353948" cy="480131"/>
          </a:xfrm>
          <a:prstGeom prst="rect">
            <a:avLst/>
          </a:prstGeom>
          <a:solidFill>
            <a:schemeClr val="bg2"/>
          </a:solidFill>
        </p:spPr>
        <p:txBody>
          <a:bodyPr wrap="square" rtlCol="0">
            <a:spAutoFit/>
          </a:bodyPr>
          <a:lstStyle/>
          <a:p>
            <a:pPr algn="l">
              <a:lnSpc>
                <a:spcPct val="90000"/>
              </a:lnSpc>
              <a:spcBef>
                <a:spcPts val="600"/>
              </a:spcBef>
              <a:buSzPct val="105000"/>
            </a:pPr>
            <a:r>
              <a:rPr lang="de-AT" sz="2800" b="1" dirty="0">
                <a:sym typeface="Wingdings" panose="05000000000000000000" pitchFamily="2" charset="2"/>
              </a:rPr>
              <a:t> ASCEAP </a:t>
            </a:r>
            <a:r>
              <a:rPr lang="en-GB" sz="2800" b="1" dirty="0">
                <a:sym typeface="Wingdings" panose="05000000000000000000" pitchFamily="2" charset="2"/>
              </a:rPr>
              <a:t>observer</a:t>
            </a:r>
            <a:r>
              <a:rPr lang="de-AT" sz="2800" b="1" dirty="0">
                <a:sym typeface="Wingdings" panose="05000000000000000000" pitchFamily="2" charset="2"/>
              </a:rPr>
              <a:t> in ECC</a:t>
            </a:r>
            <a:endParaRPr lang="de-AT" sz="2800" b="1" dirty="0"/>
          </a:p>
        </p:txBody>
      </p:sp>
      <p:sp>
        <p:nvSpPr>
          <p:cNvPr id="31" name="Textfeld 30">
            <a:extLst>
              <a:ext uri="{FF2B5EF4-FFF2-40B4-BE49-F238E27FC236}">
                <a16:creationId xmlns:a16="http://schemas.microsoft.com/office/drawing/2014/main" id="{B68ECF69-4512-4240-8B4B-B59BF14C2C61}"/>
              </a:ext>
            </a:extLst>
          </p:cNvPr>
          <p:cNvSpPr txBox="1"/>
          <p:nvPr/>
        </p:nvSpPr>
        <p:spPr>
          <a:xfrm>
            <a:off x="7847045" y="5589540"/>
            <a:ext cx="4366383" cy="480131"/>
          </a:xfrm>
          <a:prstGeom prst="rect">
            <a:avLst/>
          </a:prstGeom>
          <a:solidFill>
            <a:schemeClr val="bg2"/>
          </a:solidFill>
        </p:spPr>
        <p:txBody>
          <a:bodyPr wrap="square" rtlCol="0">
            <a:spAutoFit/>
          </a:bodyPr>
          <a:lstStyle/>
          <a:p>
            <a:pPr algn="l">
              <a:lnSpc>
                <a:spcPct val="90000"/>
              </a:lnSpc>
              <a:spcBef>
                <a:spcPts val="600"/>
              </a:spcBef>
              <a:buSzPct val="105000"/>
            </a:pPr>
            <a:r>
              <a:rPr lang="en-GB" sz="2800" b="1" dirty="0">
                <a:sym typeface="Wingdings" panose="05000000000000000000" pitchFamily="2" charset="2"/>
              </a:rPr>
              <a:t> ETSI/CEN standardization</a:t>
            </a:r>
            <a:endParaRPr lang="en-GB" sz="2800" b="1" dirty="0"/>
          </a:p>
        </p:txBody>
      </p:sp>
      <p:sp>
        <p:nvSpPr>
          <p:cNvPr id="32" name="Textfeld 31">
            <a:extLst>
              <a:ext uri="{FF2B5EF4-FFF2-40B4-BE49-F238E27FC236}">
                <a16:creationId xmlns:a16="http://schemas.microsoft.com/office/drawing/2014/main" id="{0A7EC0C4-3071-433D-933F-B05E5DE95D4F}"/>
              </a:ext>
            </a:extLst>
          </p:cNvPr>
          <p:cNvSpPr txBox="1"/>
          <p:nvPr/>
        </p:nvSpPr>
        <p:spPr>
          <a:xfrm>
            <a:off x="7847045" y="6166131"/>
            <a:ext cx="4366383" cy="480131"/>
          </a:xfrm>
          <a:prstGeom prst="rect">
            <a:avLst/>
          </a:prstGeom>
          <a:solidFill>
            <a:schemeClr val="bg2"/>
          </a:solidFill>
        </p:spPr>
        <p:txBody>
          <a:bodyPr wrap="square" rtlCol="0">
            <a:spAutoFit/>
          </a:bodyPr>
          <a:lstStyle/>
          <a:p>
            <a:pPr algn="l">
              <a:lnSpc>
                <a:spcPct val="90000"/>
              </a:lnSpc>
              <a:spcBef>
                <a:spcPts val="600"/>
              </a:spcBef>
              <a:buSzPct val="105000"/>
            </a:pPr>
            <a:r>
              <a:rPr lang="de-AT" sz="2800" b="1" dirty="0">
                <a:sym typeface="Wingdings" panose="05000000000000000000" pitchFamily="2" charset="2"/>
              </a:rPr>
              <a:t> EU </a:t>
            </a:r>
            <a:r>
              <a:rPr lang="en-GB" sz="2800" b="1" dirty="0">
                <a:sym typeface="Wingdings" panose="05000000000000000000" pitchFamily="2" charset="2"/>
              </a:rPr>
              <a:t>consultations</a:t>
            </a:r>
            <a:endParaRPr lang="en-GB" sz="2800" b="1" dirty="0"/>
          </a:p>
        </p:txBody>
      </p:sp>
    </p:spTree>
    <p:extLst>
      <p:ext uri="{BB962C8B-B14F-4D97-AF65-F5344CB8AC3E}">
        <p14:creationId xmlns:p14="http://schemas.microsoft.com/office/powerpoint/2010/main" val="155303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515600" cy="364340"/>
          </a:xfrm>
        </p:spPr>
        <p:txBody>
          <a:bodyPr/>
          <a:lstStyle/>
          <a:p>
            <a:r>
              <a:rPr lang="fr-BE" dirty="0"/>
              <a:t>ASECAP </a:t>
            </a:r>
            <a:r>
              <a:rPr lang="fr-BE" dirty="0" err="1"/>
              <a:t>Protected</a:t>
            </a:r>
            <a:r>
              <a:rPr lang="fr-BE" dirty="0"/>
              <a:t> Zone </a:t>
            </a:r>
            <a:r>
              <a:rPr lang="fr-BE" dirty="0" err="1"/>
              <a:t>Database</a:t>
            </a:r>
            <a:br>
              <a:rPr lang="fr-BE" dirty="0"/>
            </a:br>
            <a:endParaRPr lang="fr-BE" dirty="0"/>
          </a:p>
        </p:txBody>
      </p:sp>
      <p:sp>
        <p:nvSpPr>
          <p:cNvPr id="5" name="Abgerundete rechteckige Legende 4"/>
          <p:cNvSpPr/>
          <p:nvPr/>
        </p:nvSpPr>
        <p:spPr>
          <a:xfrm>
            <a:off x="1412271" y="1376731"/>
            <a:ext cx="3464957" cy="981525"/>
          </a:xfrm>
          <a:prstGeom prst="wedgeRoundRectCallout">
            <a:avLst>
              <a:gd name="adj1" fmla="val 62697"/>
              <a:gd name="adj2" fmla="val 31155"/>
              <a:gd name="adj3" fmla="val 16667"/>
            </a:avLst>
          </a:prstGeom>
          <a:solidFill>
            <a:schemeClr val="tx2">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dirty="0">
                <a:solidFill>
                  <a:schemeClr val="tx1"/>
                </a:solidFill>
              </a:rPr>
              <a:t>Database </a:t>
            </a:r>
            <a:r>
              <a:rPr lang="de-AT" dirty="0" err="1">
                <a:solidFill>
                  <a:schemeClr val="tx1"/>
                </a:solidFill>
              </a:rPr>
              <a:t>with</a:t>
            </a:r>
            <a:r>
              <a:rPr lang="de-AT" dirty="0">
                <a:solidFill>
                  <a:schemeClr val="tx1"/>
                </a:solidFill>
              </a:rPr>
              <a:t> </a:t>
            </a:r>
            <a:r>
              <a:rPr lang="de-AT" dirty="0" err="1">
                <a:solidFill>
                  <a:schemeClr val="tx1"/>
                </a:solidFill>
              </a:rPr>
              <a:t>protected</a:t>
            </a:r>
            <a:r>
              <a:rPr lang="de-AT" dirty="0">
                <a:solidFill>
                  <a:schemeClr val="tx1"/>
                </a:solidFill>
              </a:rPr>
              <a:t> </a:t>
            </a:r>
            <a:r>
              <a:rPr lang="de-AT" dirty="0" err="1">
                <a:solidFill>
                  <a:schemeClr val="tx1"/>
                </a:solidFill>
              </a:rPr>
              <a:t>zones</a:t>
            </a:r>
            <a:r>
              <a:rPr lang="de-AT" dirty="0">
                <a:solidFill>
                  <a:schemeClr val="tx1"/>
                </a:solidFill>
              </a:rPr>
              <a:t> will </a:t>
            </a:r>
            <a:r>
              <a:rPr lang="de-AT" dirty="0" err="1">
                <a:solidFill>
                  <a:schemeClr val="tx1"/>
                </a:solidFill>
              </a:rPr>
              <a:t>be</a:t>
            </a:r>
            <a:r>
              <a:rPr lang="de-AT" dirty="0">
                <a:solidFill>
                  <a:schemeClr val="tx1"/>
                </a:solidFill>
              </a:rPr>
              <a:t> </a:t>
            </a:r>
            <a:r>
              <a:rPr lang="de-AT" dirty="0" err="1">
                <a:solidFill>
                  <a:schemeClr val="tx1"/>
                </a:solidFill>
              </a:rPr>
              <a:t>installed</a:t>
            </a:r>
            <a:r>
              <a:rPr lang="de-AT" dirty="0">
                <a:solidFill>
                  <a:schemeClr val="tx1"/>
                </a:solidFill>
              </a:rPr>
              <a:t> </a:t>
            </a:r>
            <a:r>
              <a:rPr lang="de-AT" dirty="0" err="1">
                <a:solidFill>
                  <a:schemeClr val="tx1"/>
                </a:solidFill>
              </a:rPr>
              <a:t>by</a:t>
            </a:r>
            <a:r>
              <a:rPr lang="de-AT" dirty="0">
                <a:solidFill>
                  <a:schemeClr val="tx1"/>
                </a:solidFill>
              </a:rPr>
              <a:t> OEMs in </a:t>
            </a:r>
            <a:r>
              <a:rPr lang="de-AT" dirty="0" err="1">
                <a:solidFill>
                  <a:schemeClr val="tx1"/>
                </a:solidFill>
              </a:rPr>
              <a:t>vehicles</a:t>
            </a:r>
            <a:endParaRPr lang="de-AT" dirty="0">
              <a:solidFill>
                <a:schemeClr val="tx1"/>
              </a:solidFill>
            </a:endParaRPr>
          </a:p>
        </p:txBody>
      </p:sp>
      <p:grpSp>
        <p:nvGrpSpPr>
          <p:cNvPr id="6" name="Gruppieren 5"/>
          <p:cNvGrpSpPr/>
          <p:nvPr/>
        </p:nvGrpSpPr>
        <p:grpSpPr>
          <a:xfrm>
            <a:off x="3864700" y="1577509"/>
            <a:ext cx="7034142" cy="5043016"/>
            <a:chOff x="2846783" y="1212240"/>
            <a:chExt cx="7034142" cy="5043016"/>
          </a:xfrm>
        </p:grpSpPr>
        <p:grpSp>
          <p:nvGrpSpPr>
            <p:cNvPr id="7" name="Gruppieren 6"/>
            <p:cNvGrpSpPr/>
            <p:nvPr/>
          </p:nvGrpSpPr>
          <p:grpSpPr>
            <a:xfrm>
              <a:off x="2846783" y="2068266"/>
              <a:ext cx="7034142" cy="4186990"/>
              <a:chOff x="2578929" y="1622630"/>
              <a:chExt cx="7034142" cy="4186990"/>
            </a:xfrm>
          </p:grpSpPr>
          <p:pic>
            <p:nvPicPr>
              <p:cNvPr id="11" name="Grafik 10"/>
              <p:cNvPicPr>
                <a:picLocks noChangeAspect="1"/>
              </p:cNvPicPr>
              <p:nvPr/>
            </p:nvPicPr>
            <p:blipFill>
              <a:blip r:embed="rId3"/>
              <a:stretch>
                <a:fillRect/>
              </a:stretch>
            </p:blipFill>
            <p:spPr>
              <a:xfrm>
                <a:off x="2578929" y="1622630"/>
                <a:ext cx="7034142" cy="4186990"/>
              </a:xfrm>
              <a:prstGeom prst="rect">
                <a:avLst/>
              </a:prstGeom>
            </p:spPr>
          </p:pic>
          <p:cxnSp>
            <p:nvCxnSpPr>
              <p:cNvPr id="12" name="Gerade Verbindung mit Pfeil 11"/>
              <p:cNvCxnSpPr/>
              <p:nvPr/>
            </p:nvCxnSpPr>
            <p:spPr bwMode="auto">
              <a:xfrm>
                <a:off x="3928584" y="3307472"/>
                <a:ext cx="2989452" cy="904310"/>
              </a:xfrm>
              <a:prstGeom prst="straightConnector1">
                <a:avLst/>
              </a:prstGeom>
              <a:solidFill>
                <a:schemeClr val="accent1"/>
              </a:solidFill>
              <a:ln w="28575" cap="flat" cmpd="sng" algn="ctr">
                <a:solidFill>
                  <a:srgbClr val="C00000"/>
                </a:solidFill>
                <a:prstDash val="dash"/>
                <a:round/>
                <a:headEnd type="none" w="med" len="med"/>
                <a:tailEnd type="triangle"/>
              </a:ln>
              <a:effectLst/>
            </p:spPr>
          </p:cxnSp>
          <p:sp>
            <p:nvSpPr>
              <p:cNvPr id="13" name="Textfeld 12"/>
              <p:cNvSpPr txBox="1"/>
              <p:nvPr/>
            </p:nvSpPr>
            <p:spPr>
              <a:xfrm>
                <a:off x="4402448" y="1887948"/>
                <a:ext cx="696024" cy="341632"/>
              </a:xfrm>
              <a:prstGeom prst="rect">
                <a:avLst/>
              </a:prstGeom>
              <a:solidFill>
                <a:schemeClr val="bg1"/>
              </a:solidFill>
            </p:spPr>
            <p:txBody>
              <a:bodyPr wrap="none" rtlCol="0">
                <a:spAutoFit/>
              </a:bodyPr>
              <a:lstStyle/>
              <a:p>
                <a:pPr algn="l">
                  <a:lnSpc>
                    <a:spcPct val="90000"/>
                  </a:lnSpc>
                  <a:spcBef>
                    <a:spcPts val="600"/>
                  </a:spcBef>
                  <a:buSzPct val="105000"/>
                </a:pPr>
                <a:r>
                  <a:rPr lang="de-AT" dirty="0">
                    <a:solidFill>
                      <a:srgbClr val="C00000"/>
                    </a:solidFill>
                  </a:rPr>
                  <a:t>C-ITS</a:t>
                </a:r>
              </a:p>
            </p:txBody>
          </p:sp>
        </p:grpSp>
        <p:sp>
          <p:nvSpPr>
            <p:cNvPr id="8" name="Flussdiagramm: Magnetplattenspeicher 7"/>
            <p:cNvSpPr/>
            <p:nvPr/>
          </p:nvSpPr>
          <p:spPr>
            <a:xfrm>
              <a:off x="6206836" y="1212240"/>
              <a:ext cx="969818" cy="646546"/>
            </a:xfrm>
            <a:prstGeom prst="flowChartMagneticDisk">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PZDB</a:t>
              </a:r>
            </a:p>
          </p:txBody>
        </p:sp>
        <p:pic>
          <p:nvPicPr>
            <p:cNvPr id="9" name="Image 9">
              <a:extLst>
                <a:ext uri="{FF2B5EF4-FFF2-40B4-BE49-F238E27FC236}">
                  <a16:creationId xmlns:a16="http://schemas.microsoft.com/office/drawing/2014/main" id="{C750A43B-1EE1-4881-86B5-69AE2CBEBA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48795" y="1360022"/>
              <a:ext cx="785997" cy="227939"/>
            </a:xfrm>
            <a:prstGeom prst="rect">
              <a:avLst/>
            </a:prstGeom>
          </p:spPr>
        </p:pic>
        <p:sp>
          <p:nvSpPr>
            <p:cNvPr id="10" name="Freihandform 9"/>
            <p:cNvSpPr/>
            <p:nvPr/>
          </p:nvSpPr>
          <p:spPr>
            <a:xfrm>
              <a:off x="4196438" y="1395400"/>
              <a:ext cx="1853380" cy="597587"/>
            </a:xfrm>
            <a:custGeom>
              <a:avLst/>
              <a:gdLst>
                <a:gd name="connsiteX0" fmla="*/ 1182255 w 1182255"/>
                <a:gd name="connsiteY0" fmla="*/ 0 h 775855"/>
                <a:gd name="connsiteX1" fmla="*/ 0 w 1182255"/>
                <a:gd name="connsiteY1" fmla="*/ 775855 h 775855"/>
                <a:gd name="connsiteX0" fmla="*/ 1182255 w 1182255"/>
                <a:gd name="connsiteY0" fmla="*/ 0 h 775855"/>
                <a:gd name="connsiteX1" fmla="*/ 0 w 1182255"/>
                <a:gd name="connsiteY1" fmla="*/ 775855 h 775855"/>
                <a:gd name="connsiteX0" fmla="*/ 1182255 w 1182255"/>
                <a:gd name="connsiteY0" fmla="*/ 0 h 775855"/>
                <a:gd name="connsiteX1" fmla="*/ 0 w 1182255"/>
                <a:gd name="connsiteY1" fmla="*/ 775855 h 775855"/>
              </a:gdLst>
              <a:ahLst/>
              <a:cxnLst>
                <a:cxn ang="0">
                  <a:pos x="connsiteX0" y="connsiteY0"/>
                </a:cxn>
                <a:cxn ang="0">
                  <a:pos x="connsiteX1" y="connsiteY1"/>
                </a:cxn>
              </a:cxnLst>
              <a:rect l="l" t="t" r="r" b="b"/>
              <a:pathLst>
                <a:path w="1182255" h="775855">
                  <a:moveTo>
                    <a:pt x="1182255" y="0"/>
                  </a:moveTo>
                  <a:cubicBezTo>
                    <a:pt x="538788" y="36945"/>
                    <a:pt x="172412" y="341746"/>
                    <a:pt x="0" y="775855"/>
                  </a:cubicBezTo>
                </a:path>
              </a:pathLst>
            </a:custGeom>
            <a:noFill/>
            <a:ln w="28575" cap="flat" cmpd="sng" algn="ctr">
              <a:solidFill>
                <a:srgbClr val="0070C0"/>
              </a:solidFill>
              <a:prstDash val="dash"/>
              <a:round/>
              <a:headEnd type="none" w="med" len="med"/>
              <a:tailEnd type="triangle"/>
            </a:ln>
            <a:effectLst/>
          </p:spPr>
          <p:txBody>
            <a:bodyPr rtlCol="0" anchor="ctr"/>
            <a:lstStyle/>
            <a:p>
              <a:pPr algn="ctr"/>
              <a:endParaRPr lang="de-AT"/>
            </a:p>
          </p:txBody>
        </p:sp>
      </p:grpSp>
      <p:sp>
        <p:nvSpPr>
          <p:cNvPr id="14" name="Abgerundete rechteckige Legende 13"/>
          <p:cNvSpPr/>
          <p:nvPr/>
        </p:nvSpPr>
        <p:spPr>
          <a:xfrm>
            <a:off x="1412271" y="4570532"/>
            <a:ext cx="3595754" cy="1237634"/>
          </a:xfrm>
          <a:prstGeom prst="wedgeRoundRectCallout">
            <a:avLst>
              <a:gd name="adj1" fmla="val 78313"/>
              <a:gd name="adj2" fmla="val -60586"/>
              <a:gd name="adj3" fmla="val 16667"/>
            </a:avLst>
          </a:prstGeom>
          <a:solidFill>
            <a:schemeClr val="tx2">
              <a:lumMod val="20000"/>
              <a:lumOff val="8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dirty="0" err="1">
                <a:solidFill>
                  <a:schemeClr val="tx1"/>
                </a:solidFill>
              </a:rPr>
              <a:t>Vehicles</a:t>
            </a:r>
            <a:r>
              <a:rPr lang="de-AT" dirty="0">
                <a:solidFill>
                  <a:schemeClr val="tx1"/>
                </a:solidFill>
              </a:rPr>
              <a:t> </a:t>
            </a:r>
            <a:r>
              <a:rPr lang="de-AT" dirty="0" err="1">
                <a:solidFill>
                  <a:schemeClr val="tx1"/>
                </a:solidFill>
              </a:rPr>
              <a:t>reduce</a:t>
            </a:r>
            <a:r>
              <a:rPr lang="de-AT" dirty="0">
                <a:solidFill>
                  <a:schemeClr val="tx1"/>
                </a:solidFill>
              </a:rPr>
              <a:t> </a:t>
            </a:r>
            <a:r>
              <a:rPr lang="de-AT" dirty="0" err="1">
                <a:solidFill>
                  <a:schemeClr val="tx1"/>
                </a:solidFill>
              </a:rPr>
              <a:t>transmission</a:t>
            </a:r>
            <a:r>
              <a:rPr lang="de-AT" dirty="0">
                <a:solidFill>
                  <a:schemeClr val="tx1"/>
                </a:solidFill>
              </a:rPr>
              <a:t> power and </a:t>
            </a:r>
            <a:r>
              <a:rPr lang="de-AT" dirty="0" err="1">
                <a:solidFill>
                  <a:schemeClr val="tx1"/>
                </a:solidFill>
              </a:rPr>
              <a:t>transmission</a:t>
            </a:r>
            <a:r>
              <a:rPr lang="de-AT" dirty="0">
                <a:solidFill>
                  <a:schemeClr val="tx1"/>
                </a:solidFill>
              </a:rPr>
              <a:t> </a:t>
            </a:r>
            <a:r>
              <a:rPr lang="de-AT" dirty="0" err="1">
                <a:solidFill>
                  <a:schemeClr val="tx1"/>
                </a:solidFill>
              </a:rPr>
              <a:t>frequency</a:t>
            </a:r>
            <a:r>
              <a:rPr lang="de-AT" dirty="0">
                <a:solidFill>
                  <a:schemeClr val="tx1"/>
                </a:solidFill>
              </a:rPr>
              <a:t> (Duty Cycle) in </a:t>
            </a:r>
            <a:r>
              <a:rPr lang="de-AT" dirty="0" err="1">
                <a:solidFill>
                  <a:schemeClr val="tx1"/>
                </a:solidFill>
              </a:rPr>
              <a:t>the</a:t>
            </a:r>
            <a:r>
              <a:rPr lang="de-AT" dirty="0">
                <a:solidFill>
                  <a:schemeClr val="tx1"/>
                </a:solidFill>
              </a:rPr>
              <a:t> </a:t>
            </a:r>
            <a:r>
              <a:rPr lang="de-AT" dirty="0" err="1">
                <a:solidFill>
                  <a:schemeClr val="tx1"/>
                </a:solidFill>
              </a:rPr>
              <a:t>protected</a:t>
            </a:r>
            <a:r>
              <a:rPr lang="de-AT" dirty="0">
                <a:solidFill>
                  <a:schemeClr val="tx1"/>
                </a:solidFill>
              </a:rPr>
              <a:t> </a:t>
            </a:r>
            <a:r>
              <a:rPr lang="de-AT" dirty="0" err="1">
                <a:solidFill>
                  <a:schemeClr val="tx1"/>
                </a:solidFill>
              </a:rPr>
              <a:t>zone</a:t>
            </a:r>
            <a:r>
              <a:rPr lang="de-AT" dirty="0">
                <a:solidFill>
                  <a:schemeClr val="tx1"/>
                </a:solidFill>
              </a:rPr>
              <a:t> </a:t>
            </a:r>
            <a:r>
              <a:rPr lang="de-AT" dirty="0" err="1">
                <a:solidFill>
                  <a:schemeClr val="tx1"/>
                </a:solidFill>
              </a:rPr>
              <a:t>while</a:t>
            </a:r>
            <a:r>
              <a:rPr lang="de-AT" dirty="0">
                <a:solidFill>
                  <a:schemeClr val="tx1"/>
                </a:solidFill>
              </a:rPr>
              <a:t> </a:t>
            </a:r>
            <a:r>
              <a:rPr lang="de-AT" dirty="0" err="1">
                <a:solidFill>
                  <a:schemeClr val="tx1"/>
                </a:solidFill>
              </a:rPr>
              <a:t>driving</a:t>
            </a:r>
            <a:endParaRPr lang="de-AT" dirty="0">
              <a:solidFill>
                <a:schemeClr val="tx1"/>
              </a:solidFill>
            </a:endParaRPr>
          </a:p>
        </p:txBody>
      </p:sp>
    </p:spTree>
    <p:extLst>
      <p:ext uri="{BB962C8B-B14F-4D97-AF65-F5344CB8AC3E}">
        <p14:creationId xmlns:p14="http://schemas.microsoft.com/office/powerpoint/2010/main" val="329922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515600" cy="364340"/>
          </a:xfrm>
        </p:spPr>
        <p:txBody>
          <a:bodyPr/>
          <a:lstStyle/>
          <a:p>
            <a:r>
              <a:rPr lang="fr-BE" dirty="0"/>
              <a:t>ASECAP </a:t>
            </a:r>
            <a:r>
              <a:rPr lang="fr-BE" dirty="0" err="1"/>
              <a:t>Protected</a:t>
            </a:r>
            <a:r>
              <a:rPr lang="fr-BE" dirty="0"/>
              <a:t> Zone </a:t>
            </a:r>
            <a:r>
              <a:rPr lang="fr-BE" dirty="0" err="1"/>
              <a:t>Database</a:t>
            </a:r>
            <a:endParaRPr lang="fr-BE" dirty="0"/>
          </a:p>
        </p:txBody>
      </p:sp>
      <p:sp>
        <p:nvSpPr>
          <p:cNvPr id="3" name="Espace réservé du contenu 2">
            <a:extLst>
              <a:ext uri="{FF2B5EF4-FFF2-40B4-BE49-F238E27FC236}">
                <a16:creationId xmlns:a16="http://schemas.microsoft.com/office/drawing/2014/main" id="{B1729F66-07CE-4E4E-5199-401B2D4764CB}"/>
              </a:ext>
            </a:extLst>
          </p:cNvPr>
          <p:cNvSpPr>
            <a:spLocks noGrp="1"/>
          </p:cNvSpPr>
          <p:nvPr>
            <p:ph idx="1"/>
          </p:nvPr>
        </p:nvSpPr>
        <p:spPr>
          <a:xfrm>
            <a:off x="771416" y="1471167"/>
            <a:ext cx="6030599" cy="4351338"/>
          </a:xfrm>
        </p:spPr>
        <p:txBody>
          <a:bodyPr/>
          <a:lstStyle/>
          <a:p>
            <a:r>
              <a:rPr lang="en-US" sz="2000" dirty="0"/>
              <a:t>Database with protected zones around toll stations</a:t>
            </a:r>
          </a:p>
          <a:p>
            <a:r>
              <a:rPr lang="en-US" sz="2000" dirty="0"/>
              <a:t>C-ITS equipped vehicles use the PZDB and mitigate interference in protected zones</a:t>
            </a:r>
          </a:p>
          <a:p>
            <a:r>
              <a:rPr lang="en-US" sz="2000" dirty="0"/>
              <a:t>Other radio applications can use it as well</a:t>
            </a:r>
          </a:p>
          <a:p>
            <a:endParaRPr lang="en-US" sz="2000" dirty="0"/>
          </a:p>
          <a:p>
            <a:r>
              <a:rPr lang="en-US" sz="2000" dirty="0"/>
              <a:t>Continuous updates of the PZDB is important</a:t>
            </a:r>
          </a:p>
          <a:p>
            <a:pPr lvl="1"/>
            <a:r>
              <a:rPr lang="en-US" sz="1600" dirty="0"/>
              <a:t>by ASECAP members, </a:t>
            </a:r>
          </a:p>
          <a:p>
            <a:pPr lvl="1"/>
            <a:r>
              <a:rPr lang="en-US" sz="1600" dirty="0"/>
              <a:t>in the vehicles by the OEMs</a:t>
            </a:r>
          </a:p>
          <a:p>
            <a:pPr lvl="1"/>
            <a:endParaRPr lang="en-US" sz="1600" dirty="0"/>
          </a:p>
          <a:p>
            <a:r>
              <a:rPr lang="en-US" sz="2000" dirty="0"/>
              <a:t>Widespread use of the PZDB is important</a:t>
            </a:r>
          </a:p>
          <a:p>
            <a:endParaRPr lang="en-US" sz="2000" dirty="0"/>
          </a:p>
        </p:txBody>
      </p:sp>
      <p:grpSp>
        <p:nvGrpSpPr>
          <p:cNvPr id="10" name="Gruppieren 9"/>
          <p:cNvGrpSpPr/>
          <p:nvPr/>
        </p:nvGrpSpPr>
        <p:grpSpPr>
          <a:xfrm>
            <a:off x="7384209" y="1381827"/>
            <a:ext cx="1136770" cy="1412627"/>
            <a:chOff x="6739000" y="1129028"/>
            <a:chExt cx="1328944" cy="1636897"/>
          </a:xfrm>
        </p:grpSpPr>
        <p:sp>
          <p:nvSpPr>
            <p:cNvPr id="7" name="Flussdiagramm: Magnetplattenspeicher 6"/>
            <p:cNvSpPr/>
            <p:nvPr/>
          </p:nvSpPr>
          <p:spPr>
            <a:xfrm>
              <a:off x="6739000" y="1519015"/>
              <a:ext cx="969818" cy="646546"/>
            </a:xfrm>
            <a:prstGeom prst="flowChartMagneticDisk">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PZDB</a:t>
              </a:r>
            </a:p>
          </p:txBody>
        </p:sp>
        <p:pic>
          <p:nvPicPr>
            <p:cNvPr id="8" name="Image 9">
              <a:extLst>
                <a:ext uri="{FF2B5EF4-FFF2-40B4-BE49-F238E27FC236}">
                  <a16:creationId xmlns:a16="http://schemas.microsoft.com/office/drawing/2014/main" id="{C750A43B-1EE1-4881-86B5-69AE2CBEBA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84126" y="1129028"/>
              <a:ext cx="785997" cy="227939"/>
            </a:xfrm>
            <a:prstGeom prst="rect">
              <a:avLst/>
            </a:prstGeom>
          </p:spPr>
        </p:pic>
        <p:sp>
          <p:nvSpPr>
            <p:cNvPr id="9" name="Freihandform 8"/>
            <p:cNvSpPr/>
            <p:nvPr/>
          </p:nvSpPr>
          <p:spPr>
            <a:xfrm>
              <a:off x="7232995" y="2239452"/>
              <a:ext cx="834949" cy="526473"/>
            </a:xfrm>
            <a:custGeom>
              <a:avLst/>
              <a:gdLst>
                <a:gd name="connsiteX0" fmla="*/ 0 w 2253673"/>
                <a:gd name="connsiteY0" fmla="*/ 64655 h 1801091"/>
                <a:gd name="connsiteX1" fmla="*/ 1311564 w 2253673"/>
                <a:gd name="connsiteY1" fmla="*/ 609600 h 1801091"/>
                <a:gd name="connsiteX2" fmla="*/ 1311564 w 2253673"/>
                <a:gd name="connsiteY2" fmla="*/ 0 h 1801091"/>
                <a:gd name="connsiteX3" fmla="*/ 2253673 w 2253673"/>
                <a:gd name="connsiteY3" fmla="*/ 942109 h 1801091"/>
                <a:gd name="connsiteX4" fmla="*/ 1394691 w 2253673"/>
                <a:gd name="connsiteY4" fmla="*/ 1801091 h 1801091"/>
                <a:gd name="connsiteX5" fmla="*/ 1394691 w 2253673"/>
                <a:gd name="connsiteY5" fmla="*/ 1274618 h 1801091"/>
                <a:gd name="connsiteX6" fmla="*/ 0 w 2253673"/>
                <a:gd name="connsiteY6" fmla="*/ 64655 h 1801091"/>
                <a:gd name="connsiteX0" fmla="*/ 0 w 2253673"/>
                <a:gd name="connsiteY0" fmla="*/ 64655 h 1801091"/>
                <a:gd name="connsiteX1" fmla="*/ 1376219 w 2253673"/>
                <a:gd name="connsiteY1" fmla="*/ 665018 h 1801091"/>
                <a:gd name="connsiteX2" fmla="*/ 1311564 w 2253673"/>
                <a:gd name="connsiteY2" fmla="*/ 0 h 1801091"/>
                <a:gd name="connsiteX3" fmla="*/ 2253673 w 2253673"/>
                <a:gd name="connsiteY3" fmla="*/ 942109 h 1801091"/>
                <a:gd name="connsiteX4" fmla="*/ 1394691 w 2253673"/>
                <a:gd name="connsiteY4" fmla="*/ 1801091 h 1801091"/>
                <a:gd name="connsiteX5" fmla="*/ 1394691 w 2253673"/>
                <a:gd name="connsiteY5" fmla="*/ 1274618 h 1801091"/>
                <a:gd name="connsiteX6" fmla="*/ 0 w 2253673"/>
                <a:gd name="connsiteY6" fmla="*/ 64655 h 1801091"/>
                <a:gd name="connsiteX0" fmla="*/ 0 w 2253673"/>
                <a:gd name="connsiteY0" fmla="*/ 9237 h 1745673"/>
                <a:gd name="connsiteX1" fmla="*/ 1376219 w 2253673"/>
                <a:gd name="connsiteY1" fmla="*/ 609600 h 1745673"/>
                <a:gd name="connsiteX2" fmla="*/ 1366982 w 2253673"/>
                <a:gd name="connsiteY2" fmla="*/ 0 h 1745673"/>
                <a:gd name="connsiteX3" fmla="*/ 2253673 w 2253673"/>
                <a:gd name="connsiteY3" fmla="*/ 886691 h 1745673"/>
                <a:gd name="connsiteX4" fmla="*/ 1394691 w 2253673"/>
                <a:gd name="connsiteY4" fmla="*/ 1745673 h 1745673"/>
                <a:gd name="connsiteX5" fmla="*/ 1394691 w 2253673"/>
                <a:gd name="connsiteY5" fmla="*/ 1219200 h 1745673"/>
                <a:gd name="connsiteX6" fmla="*/ 0 w 2253673"/>
                <a:gd name="connsiteY6" fmla="*/ 9237 h 1745673"/>
                <a:gd name="connsiteX0" fmla="*/ 0 w 2253673"/>
                <a:gd name="connsiteY0" fmla="*/ 9237 h 1745673"/>
                <a:gd name="connsiteX1" fmla="*/ 1376219 w 2253673"/>
                <a:gd name="connsiteY1" fmla="*/ 609600 h 1745673"/>
                <a:gd name="connsiteX2" fmla="*/ 1366982 w 2253673"/>
                <a:gd name="connsiteY2" fmla="*/ 0 h 1745673"/>
                <a:gd name="connsiteX3" fmla="*/ 2253673 w 2253673"/>
                <a:gd name="connsiteY3" fmla="*/ 886691 h 1745673"/>
                <a:gd name="connsiteX4" fmla="*/ 1394691 w 2253673"/>
                <a:gd name="connsiteY4" fmla="*/ 1745673 h 1745673"/>
                <a:gd name="connsiteX5" fmla="*/ 1394691 w 2253673"/>
                <a:gd name="connsiteY5" fmla="*/ 1219200 h 1745673"/>
                <a:gd name="connsiteX6" fmla="*/ 0 w 2253673"/>
                <a:gd name="connsiteY6" fmla="*/ 9237 h 1745673"/>
                <a:gd name="connsiteX0" fmla="*/ 0 w 2253673"/>
                <a:gd name="connsiteY0" fmla="*/ 9237 h 1745673"/>
                <a:gd name="connsiteX1" fmla="*/ 1376219 w 2253673"/>
                <a:gd name="connsiteY1" fmla="*/ 609600 h 1745673"/>
                <a:gd name="connsiteX2" fmla="*/ 1366982 w 2253673"/>
                <a:gd name="connsiteY2" fmla="*/ 0 h 1745673"/>
                <a:gd name="connsiteX3" fmla="*/ 2253673 w 2253673"/>
                <a:gd name="connsiteY3" fmla="*/ 886691 h 1745673"/>
                <a:gd name="connsiteX4" fmla="*/ 1394691 w 2253673"/>
                <a:gd name="connsiteY4" fmla="*/ 1745673 h 1745673"/>
                <a:gd name="connsiteX5" fmla="*/ 1394691 w 2253673"/>
                <a:gd name="connsiteY5" fmla="*/ 1219200 h 1745673"/>
                <a:gd name="connsiteX6" fmla="*/ 0 w 2253673"/>
                <a:gd name="connsiteY6" fmla="*/ 9237 h 1745673"/>
                <a:gd name="connsiteX0" fmla="*/ 0 w 2253673"/>
                <a:gd name="connsiteY0" fmla="*/ 9237 h 1745673"/>
                <a:gd name="connsiteX1" fmla="*/ 1376219 w 2253673"/>
                <a:gd name="connsiteY1" fmla="*/ 609600 h 1745673"/>
                <a:gd name="connsiteX2" fmla="*/ 1366982 w 2253673"/>
                <a:gd name="connsiteY2" fmla="*/ 0 h 1745673"/>
                <a:gd name="connsiteX3" fmla="*/ 2253673 w 2253673"/>
                <a:gd name="connsiteY3" fmla="*/ 886691 h 1745673"/>
                <a:gd name="connsiteX4" fmla="*/ 1394691 w 2253673"/>
                <a:gd name="connsiteY4" fmla="*/ 1745673 h 1745673"/>
                <a:gd name="connsiteX5" fmla="*/ 1394691 w 2253673"/>
                <a:gd name="connsiteY5" fmla="*/ 1219200 h 1745673"/>
                <a:gd name="connsiteX6" fmla="*/ 0 w 2253673"/>
                <a:gd name="connsiteY6" fmla="*/ 9237 h 1745673"/>
                <a:gd name="connsiteX0" fmla="*/ 0 w 2253673"/>
                <a:gd name="connsiteY0" fmla="*/ 9237 h 1745673"/>
                <a:gd name="connsiteX1" fmla="*/ 1376219 w 2253673"/>
                <a:gd name="connsiteY1" fmla="*/ 609600 h 1745673"/>
                <a:gd name="connsiteX2" fmla="*/ 1366982 w 2253673"/>
                <a:gd name="connsiteY2" fmla="*/ 0 h 1745673"/>
                <a:gd name="connsiteX3" fmla="*/ 2253673 w 2253673"/>
                <a:gd name="connsiteY3" fmla="*/ 886691 h 1745673"/>
                <a:gd name="connsiteX4" fmla="*/ 1394691 w 2253673"/>
                <a:gd name="connsiteY4" fmla="*/ 1745673 h 1745673"/>
                <a:gd name="connsiteX5" fmla="*/ 1394691 w 2253673"/>
                <a:gd name="connsiteY5" fmla="*/ 1219200 h 1745673"/>
                <a:gd name="connsiteX6" fmla="*/ 0 w 2253673"/>
                <a:gd name="connsiteY6" fmla="*/ 9237 h 1745673"/>
                <a:gd name="connsiteX0" fmla="*/ 0 w 2429164"/>
                <a:gd name="connsiteY0" fmla="*/ 0 h 1958108"/>
                <a:gd name="connsiteX1" fmla="*/ 1551710 w 2429164"/>
                <a:gd name="connsiteY1" fmla="*/ 822035 h 1958108"/>
                <a:gd name="connsiteX2" fmla="*/ 1542473 w 2429164"/>
                <a:gd name="connsiteY2" fmla="*/ 212435 h 1958108"/>
                <a:gd name="connsiteX3" fmla="*/ 2429164 w 2429164"/>
                <a:gd name="connsiteY3" fmla="*/ 1099126 h 1958108"/>
                <a:gd name="connsiteX4" fmla="*/ 1570182 w 2429164"/>
                <a:gd name="connsiteY4" fmla="*/ 1958108 h 1958108"/>
                <a:gd name="connsiteX5" fmla="*/ 1570182 w 2429164"/>
                <a:gd name="connsiteY5" fmla="*/ 1431635 h 1958108"/>
                <a:gd name="connsiteX6" fmla="*/ 0 w 2429164"/>
                <a:gd name="connsiteY6" fmla="*/ 0 h 1958108"/>
                <a:gd name="connsiteX0" fmla="*/ 0 w 2429164"/>
                <a:gd name="connsiteY0" fmla="*/ 0 h 1958108"/>
                <a:gd name="connsiteX1" fmla="*/ 1551710 w 2429164"/>
                <a:gd name="connsiteY1" fmla="*/ 822035 h 1958108"/>
                <a:gd name="connsiteX2" fmla="*/ 1542473 w 2429164"/>
                <a:gd name="connsiteY2" fmla="*/ 212435 h 1958108"/>
                <a:gd name="connsiteX3" fmla="*/ 2429164 w 2429164"/>
                <a:gd name="connsiteY3" fmla="*/ 1099126 h 1958108"/>
                <a:gd name="connsiteX4" fmla="*/ 1570182 w 2429164"/>
                <a:gd name="connsiteY4" fmla="*/ 1958108 h 1958108"/>
                <a:gd name="connsiteX5" fmla="*/ 1570182 w 2429164"/>
                <a:gd name="connsiteY5" fmla="*/ 1431635 h 1958108"/>
                <a:gd name="connsiteX6" fmla="*/ 0 w 2429164"/>
                <a:gd name="connsiteY6" fmla="*/ 0 h 1958108"/>
                <a:gd name="connsiteX0" fmla="*/ 35921 w 2465085"/>
                <a:gd name="connsiteY0" fmla="*/ 0 h 1958108"/>
                <a:gd name="connsiteX1" fmla="*/ 1587631 w 2465085"/>
                <a:gd name="connsiteY1" fmla="*/ 822035 h 1958108"/>
                <a:gd name="connsiteX2" fmla="*/ 1578394 w 2465085"/>
                <a:gd name="connsiteY2" fmla="*/ 212435 h 1958108"/>
                <a:gd name="connsiteX3" fmla="*/ 2465085 w 2465085"/>
                <a:gd name="connsiteY3" fmla="*/ 1099126 h 1958108"/>
                <a:gd name="connsiteX4" fmla="*/ 1606103 w 2465085"/>
                <a:gd name="connsiteY4" fmla="*/ 1958108 h 1958108"/>
                <a:gd name="connsiteX5" fmla="*/ 1606103 w 2465085"/>
                <a:gd name="connsiteY5" fmla="*/ 1431635 h 1958108"/>
                <a:gd name="connsiteX6" fmla="*/ 35921 w 2465085"/>
                <a:gd name="connsiteY6" fmla="*/ 0 h 1958108"/>
                <a:gd name="connsiteX0" fmla="*/ 0 w 2429164"/>
                <a:gd name="connsiteY0" fmla="*/ 0 h 1958108"/>
                <a:gd name="connsiteX1" fmla="*/ 1551710 w 2429164"/>
                <a:gd name="connsiteY1" fmla="*/ 822035 h 1958108"/>
                <a:gd name="connsiteX2" fmla="*/ 1542473 w 2429164"/>
                <a:gd name="connsiteY2" fmla="*/ 212435 h 1958108"/>
                <a:gd name="connsiteX3" fmla="*/ 2429164 w 2429164"/>
                <a:gd name="connsiteY3" fmla="*/ 1099126 h 1958108"/>
                <a:gd name="connsiteX4" fmla="*/ 1570182 w 2429164"/>
                <a:gd name="connsiteY4" fmla="*/ 1958108 h 1958108"/>
                <a:gd name="connsiteX5" fmla="*/ 1570182 w 2429164"/>
                <a:gd name="connsiteY5" fmla="*/ 1431635 h 1958108"/>
                <a:gd name="connsiteX6" fmla="*/ 0 w 2429164"/>
                <a:gd name="connsiteY6" fmla="*/ 0 h 195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164" h="1958108">
                  <a:moveTo>
                    <a:pt x="0" y="0"/>
                  </a:moveTo>
                  <a:cubicBezTo>
                    <a:pt x="347904" y="440268"/>
                    <a:pt x="1009842" y="815877"/>
                    <a:pt x="1551710" y="822035"/>
                  </a:cubicBezTo>
                  <a:lnTo>
                    <a:pt x="1542473" y="212435"/>
                  </a:lnTo>
                  <a:lnTo>
                    <a:pt x="2429164" y="1099126"/>
                  </a:lnTo>
                  <a:lnTo>
                    <a:pt x="1570182" y="1958108"/>
                  </a:lnTo>
                  <a:lnTo>
                    <a:pt x="1570182" y="1431635"/>
                  </a:lnTo>
                  <a:cubicBezTo>
                    <a:pt x="828194" y="1480895"/>
                    <a:pt x="40025" y="643467"/>
                    <a:pt x="0" y="0"/>
                  </a:cubicBezTo>
                  <a:close/>
                </a:path>
              </a:pathLst>
            </a:custGeom>
            <a:solidFill>
              <a:srgbClr val="81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4" name="Grafik 13">
            <a:extLst>
              <a:ext uri="{FF2B5EF4-FFF2-40B4-BE49-F238E27FC236}">
                <a16:creationId xmlns:a16="http://schemas.microsoft.com/office/drawing/2014/main" id="{3AE5D54B-7A1A-4595-9640-6CBAE16CB8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6214" y="3296093"/>
            <a:ext cx="4628317" cy="3295768"/>
          </a:xfrm>
          <a:prstGeom prst="rect">
            <a:avLst/>
          </a:prstGeom>
          <a:noFill/>
        </p:spPr>
      </p:pic>
      <p:sp>
        <p:nvSpPr>
          <p:cNvPr id="15" name="Textfeld 14">
            <a:extLst>
              <a:ext uri="{FF2B5EF4-FFF2-40B4-BE49-F238E27FC236}">
                <a16:creationId xmlns:a16="http://schemas.microsoft.com/office/drawing/2014/main" id="{243E1B67-21F7-4EA6-9A3D-44735F3C07D3}"/>
              </a:ext>
            </a:extLst>
          </p:cNvPr>
          <p:cNvSpPr txBox="1"/>
          <p:nvPr/>
        </p:nvSpPr>
        <p:spPr>
          <a:xfrm>
            <a:off x="9006358" y="1718382"/>
            <a:ext cx="2075758" cy="646331"/>
          </a:xfrm>
          <a:prstGeom prst="rect">
            <a:avLst/>
          </a:prstGeom>
          <a:noFill/>
        </p:spPr>
        <p:txBody>
          <a:bodyPr wrap="square" rtlCol="0">
            <a:spAutoFit/>
          </a:bodyPr>
          <a:lstStyle/>
          <a:p>
            <a:pPr algn="ctr"/>
            <a:r>
              <a:rPr lang="de-AT" b="1" dirty="0" err="1"/>
              <a:t>Successfully</a:t>
            </a:r>
            <a:r>
              <a:rPr lang="de-AT" b="1" dirty="0"/>
              <a:t> </a:t>
            </a:r>
            <a:r>
              <a:rPr lang="de-AT" b="1" dirty="0" err="1"/>
              <a:t>used</a:t>
            </a:r>
            <a:r>
              <a:rPr lang="de-AT" b="1" dirty="0"/>
              <a:t> in</a:t>
            </a:r>
          </a:p>
          <a:p>
            <a:pPr algn="ctr"/>
            <a:r>
              <a:rPr lang="de-AT" b="1" dirty="0" err="1"/>
              <a:t>vehicles</a:t>
            </a:r>
            <a:r>
              <a:rPr lang="de-AT" b="1" dirty="0"/>
              <a:t> </a:t>
            </a:r>
            <a:r>
              <a:rPr lang="de-AT" b="1" dirty="0" err="1"/>
              <a:t>today</a:t>
            </a:r>
            <a:r>
              <a:rPr lang="de-AT" b="1" dirty="0"/>
              <a:t>!</a:t>
            </a:r>
          </a:p>
        </p:txBody>
      </p:sp>
    </p:spTree>
    <p:extLst>
      <p:ext uri="{BB962C8B-B14F-4D97-AF65-F5344CB8AC3E}">
        <p14:creationId xmlns:p14="http://schemas.microsoft.com/office/powerpoint/2010/main" val="393648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515600" cy="364340"/>
          </a:xfrm>
        </p:spPr>
        <p:txBody>
          <a:bodyPr/>
          <a:lstStyle/>
          <a:p>
            <a:r>
              <a:rPr lang="fr-BE" dirty="0" err="1"/>
              <a:t>Takeaways</a:t>
            </a:r>
            <a:endParaRPr lang="fr-BE" dirty="0"/>
          </a:p>
        </p:txBody>
      </p:sp>
      <p:sp>
        <p:nvSpPr>
          <p:cNvPr id="3" name="Espace réservé du contenu 2">
            <a:extLst>
              <a:ext uri="{FF2B5EF4-FFF2-40B4-BE49-F238E27FC236}">
                <a16:creationId xmlns:a16="http://schemas.microsoft.com/office/drawing/2014/main" id="{B1729F66-07CE-4E4E-5199-401B2D4764CB}"/>
              </a:ext>
            </a:extLst>
          </p:cNvPr>
          <p:cNvSpPr>
            <a:spLocks noGrp="1"/>
          </p:cNvSpPr>
          <p:nvPr>
            <p:ph idx="1"/>
          </p:nvPr>
        </p:nvSpPr>
        <p:spPr>
          <a:xfrm>
            <a:off x="771418" y="1471167"/>
            <a:ext cx="10515600" cy="4351338"/>
          </a:xfrm>
        </p:spPr>
        <p:txBody>
          <a:bodyPr/>
          <a:lstStyle/>
          <a:p>
            <a:r>
              <a:rPr lang="en-US" sz="2200" dirty="0"/>
              <a:t>The tolling frequency is not exclusive</a:t>
            </a:r>
          </a:p>
          <a:p>
            <a:pPr lvl="1"/>
            <a:r>
              <a:rPr lang="en-US" sz="1800" dirty="0"/>
              <a:t>Tolling frequency is mandated in EU legal acts</a:t>
            </a:r>
          </a:p>
          <a:p>
            <a:pPr lvl="1"/>
            <a:r>
              <a:rPr lang="en-US" sz="1800" dirty="0"/>
              <a:t>Interferences must be expected</a:t>
            </a:r>
          </a:p>
          <a:p>
            <a:pPr lvl="1"/>
            <a:r>
              <a:rPr lang="en-US" sz="1800" dirty="0"/>
              <a:t>„The stronger (transmission power), the more frequent</a:t>
            </a:r>
            <a:br>
              <a:rPr lang="en-US" sz="1800" dirty="0"/>
            </a:br>
            <a:r>
              <a:rPr lang="en-US" sz="1800" dirty="0"/>
              <a:t>and the closer (distance, frequency), the worse“</a:t>
            </a:r>
          </a:p>
          <a:p>
            <a:pPr lvl="1"/>
            <a:r>
              <a:rPr lang="en-US" b="1" dirty="0"/>
              <a:t>Interference into toll systems costs money</a:t>
            </a:r>
            <a:endParaRPr lang="en-US" dirty="0"/>
          </a:p>
          <a:p>
            <a:r>
              <a:rPr lang="en-US" sz="2200" dirty="0"/>
              <a:t>Biggest threats</a:t>
            </a:r>
          </a:p>
          <a:p>
            <a:pPr lvl="1"/>
            <a:r>
              <a:rPr lang="en-US" sz="1800" dirty="0"/>
              <a:t>5G-V2X and LTE-V2X (2x more </a:t>
            </a:r>
            <a:r>
              <a:rPr lang="en-US" sz="1800"/>
              <a:t>frequent transmissions)</a:t>
            </a:r>
            <a:endParaRPr lang="en-US" sz="1800" dirty="0"/>
          </a:p>
          <a:p>
            <a:pPr lvl="1"/>
            <a:r>
              <a:rPr lang="en-US" sz="1800" dirty="0"/>
              <a:t>Non-compliant equipment</a:t>
            </a:r>
          </a:p>
          <a:p>
            <a:pPr lvl="1"/>
            <a:r>
              <a:rPr lang="en-US" sz="1800" dirty="0"/>
              <a:t>Non-compliant use of equipment (indoor/outdoor)</a:t>
            </a:r>
          </a:p>
          <a:p>
            <a:r>
              <a:rPr lang="en-US" sz="2200" dirty="0"/>
              <a:t>Mitigation</a:t>
            </a:r>
          </a:p>
          <a:p>
            <a:pPr lvl="1"/>
            <a:r>
              <a:rPr lang="en-US" sz="1800" dirty="0"/>
              <a:t>Active participation in frequency regulation (CEPT), standardization (ETSI, CEN) and EU consultations</a:t>
            </a:r>
          </a:p>
          <a:p>
            <a:pPr lvl="1"/>
            <a:r>
              <a:rPr lang="en-US" sz="1800" dirty="0"/>
              <a:t>ASECAP protected zone database must be used</a:t>
            </a:r>
          </a:p>
        </p:txBody>
      </p:sp>
    </p:spTree>
    <p:extLst>
      <p:ext uri="{BB962C8B-B14F-4D97-AF65-F5344CB8AC3E}">
        <p14:creationId xmlns:p14="http://schemas.microsoft.com/office/powerpoint/2010/main" val="2647000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F10D253-4671-217E-A104-0CBD251DA855}"/>
              </a:ext>
            </a:extLst>
          </p:cNvPr>
          <p:cNvSpPr txBox="1"/>
          <p:nvPr/>
        </p:nvSpPr>
        <p:spPr>
          <a:xfrm>
            <a:off x="6096000" y="4222679"/>
            <a:ext cx="5039474" cy="369332"/>
          </a:xfrm>
          <a:prstGeom prst="rect">
            <a:avLst/>
          </a:prstGeom>
          <a:noFill/>
        </p:spPr>
        <p:txBody>
          <a:bodyPr wrap="square" rtlCol="0">
            <a:spAutoFit/>
          </a:bodyPr>
          <a:lstStyle/>
          <a:p>
            <a:r>
              <a:rPr lang="fr-BE" dirty="0"/>
              <a:t>INSERT CONTACT DETAILS </a:t>
            </a:r>
          </a:p>
        </p:txBody>
      </p:sp>
    </p:spTree>
    <p:extLst>
      <p:ext uri="{BB962C8B-B14F-4D97-AF65-F5344CB8AC3E}">
        <p14:creationId xmlns:p14="http://schemas.microsoft.com/office/powerpoint/2010/main" val="66783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37B142D-A0DE-C30A-0198-F85EA6AA342C}"/>
              </a:ext>
            </a:extLst>
          </p:cNvPr>
          <p:cNvSpPr txBox="1"/>
          <p:nvPr/>
        </p:nvSpPr>
        <p:spPr>
          <a:xfrm>
            <a:off x="6413111" y="640081"/>
            <a:ext cx="5138808" cy="3352473"/>
          </a:xfrm>
          <a:prstGeom prst="rect">
            <a:avLst/>
          </a:prstGeom>
          <a:noFill/>
        </p:spPr>
        <p:txBody>
          <a:bodyPr vert="horz" lIns="91440" tIns="45720" rIns="91440" bIns="45720" rtlCol="0" anchor="b">
            <a:normAutofit/>
          </a:bodyPr>
          <a:lstStyle/>
          <a:p>
            <a:pPr algn="ctr">
              <a:lnSpc>
                <a:spcPct val="90000"/>
              </a:lnSpc>
              <a:spcBef>
                <a:spcPct val="0"/>
              </a:spcBef>
              <a:spcAft>
                <a:spcPts val="600"/>
              </a:spcAft>
            </a:pPr>
            <a:r>
              <a:rPr lang="en-US" sz="6000" b="1" kern="1200" dirty="0">
                <a:solidFill>
                  <a:schemeClr val="tx1"/>
                </a:solidFill>
                <a:latin typeface="+mj-lt"/>
                <a:ea typeface="+mj-ea"/>
                <a:cs typeface="+mj-cs"/>
              </a:rPr>
              <a:t>C-</a:t>
            </a:r>
            <a:r>
              <a:rPr lang="en-US" sz="6000" b="1" dirty="0">
                <a:latin typeface="+mj-lt"/>
                <a:ea typeface="+mj-ea"/>
                <a:cs typeface="+mj-cs"/>
              </a:rPr>
              <a:t>ITS AND TOLL FREQUENCY THREATS</a:t>
            </a:r>
            <a:endParaRPr lang="en-US" sz="6000" b="1" kern="1200" dirty="0">
              <a:solidFill>
                <a:schemeClr val="tx1"/>
              </a:solidFill>
              <a:latin typeface="+mj-lt"/>
              <a:ea typeface="+mj-ea"/>
              <a:cs typeface="+mj-cs"/>
            </a:endParaRPr>
          </a:p>
        </p:txBody>
      </p:sp>
      <p:sp>
        <p:nvSpPr>
          <p:cNvPr id="5" name="ZoneTexte 4">
            <a:extLst>
              <a:ext uri="{FF2B5EF4-FFF2-40B4-BE49-F238E27FC236}">
                <a16:creationId xmlns:a16="http://schemas.microsoft.com/office/drawing/2014/main" id="{5B1E9470-7C23-CB21-6128-6A03A54A1143}"/>
              </a:ext>
            </a:extLst>
          </p:cNvPr>
          <p:cNvSpPr txBox="1"/>
          <p:nvPr/>
        </p:nvSpPr>
        <p:spPr>
          <a:xfrm>
            <a:off x="6413110" y="4157147"/>
            <a:ext cx="5138809" cy="2060774"/>
          </a:xfrm>
          <a:prstGeom prst="rect">
            <a:avLst/>
          </a:prstGeom>
          <a:noFill/>
        </p:spPr>
        <p:txBody>
          <a:bodyPr vert="horz" lIns="91440" tIns="45720" rIns="91440" bIns="45720" rtlCol="0">
            <a:normAutofit/>
          </a:bodyPr>
          <a:lstStyle/>
          <a:p>
            <a:pPr algn="ctr">
              <a:lnSpc>
                <a:spcPct val="90000"/>
              </a:lnSpc>
              <a:spcBef>
                <a:spcPts val="1000"/>
              </a:spcBef>
            </a:pPr>
            <a:r>
              <a:rPr lang="en-US" sz="2400" b="0" kern="1200" dirty="0">
                <a:solidFill>
                  <a:schemeClr val="tx1"/>
                </a:solidFill>
                <a:latin typeface="+mn-lt"/>
                <a:ea typeface="+mn-ea"/>
                <a:cs typeface="+mn-cs"/>
              </a:rPr>
              <a:t>Manfred Haase</a:t>
            </a:r>
          </a:p>
          <a:p>
            <a:pPr algn="ctr">
              <a:lnSpc>
                <a:spcPct val="90000"/>
              </a:lnSpc>
              <a:spcBef>
                <a:spcPts val="1000"/>
              </a:spcBef>
            </a:pPr>
            <a:r>
              <a:rPr lang="en-US" sz="2400" dirty="0"/>
              <a:t>ASFINAG Maut Service GmbH</a:t>
            </a:r>
          </a:p>
          <a:p>
            <a:pPr algn="ctr">
              <a:lnSpc>
                <a:spcPct val="90000"/>
              </a:lnSpc>
              <a:spcBef>
                <a:spcPts val="1000"/>
              </a:spcBef>
            </a:pPr>
            <a:r>
              <a:rPr lang="en-US" sz="2400" b="0" kern="1200" dirty="0">
                <a:latin typeface="+mn-lt"/>
                <a:ea typeface="+mn-ea"/>
                <a:cs typeface="+mn-cs"/>
                <a:hlinkClick r:id="rId3">
                  <a:extLst>
                    <a:ext uri="{A12FA001-AC4F-418D-AE19-62706E023703}">
                      <ahyp:hlinkClr xmlns:ahyp="http://schemas.microsoft.com/office/drawing/2018/hyperlinkcolor" val="tx"/>
                    </a:ext>
                  </a:extLst>
                </a:hlinkClick>
              </a:rPr>
              <a:t>manfred.haase@asfinag.at</a:t>
            </a:r>
            <a:endParaRPr lang="en-US" sz="2400" b="0" kern="1200" dirty="0">
              <a:latin typeface="+mn-lt"/>
              <a:ea typeface="+mn-ea"/>
              <a:cs typeface="+mn-cs"/>
            </a:endParaRPr>
          </a:p>
        </p:txBody>
      </p:sp>
      <p:sp>
        <p:nvSpPr>
          <p:cNvPr id="12" name="Rectangle 11">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1A0C4ED-FAB9-B26F-021E-0A258FCA20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6500" y="1349028"/>
            <a:ext cx="4169664" cy="4159921"/>
          </a:xfrm>
          <a:prstGeom prst="rect">
            <a:avLst/>
          </a:prstGeom>
          <a:effectLst/>
        </p:spPr>
      </p:pic>
      <p:pic>
        <p:nvPicPr>
          <p:cNvPr id="6" name="Grafik 5">
            <a:extLst>
              <a:ext uri="{FF2B5EF4-FFF2-40B4-BE49-F238E27FC236}">
                <a16:creationId xmlns:a16="http://schemas.microsoft.com/office/drawing/2014/main" id="{1F83B043-F317-4406-8DCE-28772D4E1A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7763" y="5658245"/>
            <a:ext cx="4572000" cy="571500"/>
          </a:xfrm>
          <a:prstGeom prst="rect">
            <a:avLst/>
          </a:prstGeom>
        </p:spPr>
      </p:pic>
    </p:spTree>
    <p:extLst>
      <p:ext uri="{BB962C8B-B14F-4D97-AF65-F5344CB8AC3E}">
        <p14:creationId xmlns:p14="http://schemas.microsoft.com/office/powerpoint/2010/main" val="95499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515600" cy="364340"/>
          </a:xfrm>
        </p:spPr>
        <p:txBody>
          <a:bodyPr/>
          <a:lstStyle/>
          <a:p>
            <a:r>
              <a:rPr lang="fr-BE" dirty="0"/>
              <a:t>Agenda</a:t>
            </a:r>
          </a:p>
        </p:txBody>
      </p:sp>
      <p:sp>
        <p:nvSpPr>
          <p:cNvPr id="3" name="Espace réservé du contenu 2">
            <a:extLst>
              <a:ext uri="{FF2B5EF4-FFF2-40B4-BE49-F238E27FC236}">
                <a16:creationId xmlns:a16="http://schemas.microsoft.com/office/drawing/2014/main" id="{B1729F66-07CE-4E4E-5199-401B2D4764CB}"/>
              </a:ext>
            </a:extLst>
          </p:cNvPr>
          <p:cNvSpPr>
            <a:spLocks noGrp="1"/>
          </p:cNvSpPr>
          <p:nvPr>
            <p:ph idx="1"/>
          </p:nvPr>
        </p:nvSpPr>
        <p:spPr>
          <a:xfrm>
            <a:off x="771418" y="1471167"/>
            <a:ext cx="10515600" cy="4351338"/>
          </a:xfrm>
        </p:spPr>
        <p:txBody>
          <a:bodyPr/>
          <a:lstStyle/>
          <a:p>
            <a:pPr marL="0" indent="0">
              <a:buNone/>
            </a:pPr>
            <a:r>
              <a:rPr lang="en-US" sz="3200" dirty="0"/>
              <a:t>The whole story of interference</a:t>
            </a:r>
          </a:p>
          <a:p>
            <a:r>
              <a:rPr lang="en-US" sz="2000" dirty="0"/>
              <a:t>What is interference?</a:t>
            </a:r>
          </a:p>
          <a:p>
            <a:r>
              <a:rPr lang="en-US" sz="2000" dirty="0"/>
              <a:t>What means interference for electronic tolling?</a:t>
            </a:r>
          </a:p>
          <a:p>
            <a:r>
              <a:rPr lang="en-US" sz="2000" dirty="0"/>
              <a:t>Who is interfering with electronic tolling?</a:t>
            </a:r>
          </a:p>
          <a:p>
            <a:r>
              <a:rPr lang="en-US" sz="2000" dirty="0"/>
              <a:t>Interference mitigation measures</a:t>
            </a:r>
          </a:p>
        </p:txBody>
      </p:sp>
    </p:spTree>
    <p:extLst>
      <p:ext uri="{BB962C8B-B14F-4D97-AF65-F5344CB8AC3E}">
        <p14:creationId xmlns:p14="http://schemas.microsoft.com/office/powerpoint/2010/main" val="374309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515600" cy="364340"/>
          </a:xfrm>
        </p:spPr>
        <p:txBody>
          <a:bodyPr/>
          <a:lstStyle/>
          <a:p>
            <a:r>
              <a:rPr lang="fr-BE" dirty="0" err="1"/>
              <a:t>What</a:t>
            </a:r>
            <a:r>
              <a:rPr lang="fr-BE" dirty="0"/>
              <a:t> Is </a:t>
            </a:r>
            <a:r>
              <a:rPr lang="fr-BE" dirty="0" err="1"/>
              <a:t>Interference</a:t>
            </a:r>
            <a:r>
              <a:rPr lang="fr-BE" dirty="0"/>
              <a:t>?</a:t>
            </a:r>
          </a:p>
        </p:txBody>
      </p:sp>
      <p:sp>
        <p:nvSpPr>
          <p:cNvPr id="3" name="Espace réservé du contenu 2">
            <a:extLst>
              <a:ext uri="{FF2B5EF4-FFF2-40B4-BE49-F238E27FC236}">
                <a16:creationId xmlns:a16="http://schemas.microsoft.com/office/drawing/2014/main" id="{B1729F66-07CE-4E4E-5199-401B2D4764CB}"/>
              </a:ext>
            </a:extLst>
          </p:cNvPr>
          <p:cNvSpPr>
            <a:spLocks noGrp="1"/>
          </p:cNvSpPr>
          <p:nvPr>
            <p:ph idx="1"/>
          </p:nvPr>
        </p:nvSpPr>
        <p:spPr>
          <a:xfrm>
            <a:off x="771418" y="1471167"/>
            <a:ext cx="10515600" cy="4351338"/>
          </a:xfrm>
        </p:spPr>
        <p:txBody>
          <a:bodyPr/>
          <a:lstStyle/>
          <a:p>
            <a:r>
              <a:rPr lang="en-US" sz="2000" dirty="0"/>
              <a:t>Interference: Effect of </a:t>
            </a:r>
            <a:r>
              <a:rPr lang="en-US" sz="2000" b="1" dirty="0"/>
              <a:t>unwanted energy </a:t>
            </a:r>
            <a:r>
              <a:rPr lang="en-US" sz="2000" dirty="0"/>
              <a:t>upon reception</a:t>
            </a:r>
          </a:p>
          <a:p>
            <a:endParaRPr lang="en-US" sz="2000" b="1" dirty="0"/>
          </a:p>
          <a:p>
            <a:r>
              <a:rPr lang="en-US" sz="2000" b="1" dirty="0"/>
              <a:t>No exclusive usage </a:t>
            </a:r>
            <a:r>
              <a:rPr lang="en-US" sz="2000" dirty="0"/>
              <a:t>of tolling frequency band </a:t>
            </a:r>
          </a:p>
          <a:p>
            <a:r>
              <a:rPr lang="en-US" sz="2000" b="1" dirty="0"/>
              <a:t>Interference cannot be completely avoided</a:t>
            </a:r>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sz="2000" dirty="0"/>
              <a:t>Interferer avoids interference when “listening” before “talking”</a:t>
            </a:r>
          </a:p>
        </p:txBody>
      </p:sp>
      <p:grpSp>
        <p:nvGrpSpPr>
          <p:cNvPr id="27" name="Gruppieren 26">
            <a:extLst>
              <a:ext uri="{FF2B5EF4-FFF2-40B4-BE49-F238E27FC236}">
                <a16:creationId xmlns:a16="http://schemas.microsoft.com/office/drawing/2014/main" id="{ADE04536-0613-429E-B3D9-E4794A38BA9A}"/>
              </a:ext>
            </a:extLst>
          </p:cNvPr>
          <p:cNvGrpSpPr/>
          <p:nvPr/>
        </p:nvGrpSpPr>
        <p:grpSpPr>
          <a:xfrm>
            <a:off x="3007764" y="3031979"/>
            <a:ext cx="6042907" cy="2790526"/>
            <a:chOff x="3007764" y="3739960"/>
            <a:chExt cx="6042907" cy="2790526"/>
          </a:xfrm>
        </p:grpSpPr>
        <p:sp>
          <p:nvSpPr>
            <p:cNvPr id="28" name="Rechteck 27">
              <a:extLst>
                <a:ext uri="{FF2B5EF4-FFF2-40B4-BE49-F238E27FC236}">
                  <a16:creationId xmlns:a16="http://schemas.microsoft.com/office/drawing/2014/main" id="{4B4A22F9-C805-4E20-845E-35FECC251A86}"/>
                </a:ext>
              </a:extLst>
            </p:cNvPr>
            <p:cNvSpPr/>
            <p:nvPr/>
          </p:nvSpPr>
          <p:spPr>
            <a:xfrm>
              <a:off x="3007764" y="3739960"/>
              <a:ext cx="6042907" cy="2790526"/>
            </a:xfrm>
            <a:prstGeom prst="rect">
              <a:avLst/>
            </a:prstGeom>
            <a:gradFill flip="none" rotWithShape="1">
              <a:gsLst>
                <a:gs pos="0">
                  <a:schemeClr val="accent1">
                    <a:lumMod val="20000"/>
                    <a:lumOff val="80000"/>
                  </a:schemeClr>
                </a:gs>
                <a:gs pos="50000">
                  <a:schemeClr val="bg1"/>
                </a:gs>
                <a:gs pos="100000">
                  <a:schemeClr val="bg1">
                    <a:lumMod val="85000"/>
                    <a:shade val="100000"/>
                    <a:satMod val="115000"/>
                  </a:schemeClr>
                </a:gs>
              </a:gsLst>
              <a:lin ang="5400000" scaled="1"/>
              <a:tileRect/>
            </a:gradFill>
            <a:ln>
              <a:solidFill>
                <a:schemeClr val="bg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AT">
                <a:noFill/>
              </a:endParaRPr>
            </a:p>
          </p:txBody>
        </p:sp>
        <p:grpSp>
          <p:nvGrpSpPr>
            <p:cNvPr id="33" name="Gruppieren 32">
              <a:extLst>
                <a:ext uri="{FF2B5EF4-FFF2-40B4-BE49-F238E27FC236}">
                  <a16:creationId xmlns:a16="http://schemas.microsoft.com/office/drawing/2014/main" id="{6AFF0F39-9E9C-497C-89B8-C517EC108D1B}"/>
                </a:ext>
              </a:extLst>
            </p:cNvPr>
            <p:cNvGrpSpPr/>
            <p:nvPr/>
          </p:nvGrpSpPr>
          <p:grpSpPr>
            <a:xfrm>
              <a:off x="3526233" y="4599183"/>
              <a:ext cx="1537200" cy="1537200"/>
              <a:chOff x="4760330" y="3069753"/>
              <a:chExt cx="1537200" cy="1537200"/>
            </a:xfrm>
          </p:grpSpPr>
          <p:sp>
            <p:nvSpPr>
              <p:cNvPr id="46" name="Bogen 45">
                <a:extLst>
                  <a:ext uri="{FF2B5EF4-FFF2-40B4-BE49-F238E27FC236}">
                    <a16:creationId xmlns:a16="http://schemas.microsoft.com/office/drawing/2014/main" id="{F4A3C9E0-9392-470A-99B7-4C4F883A75BC}"/>
                  </a:ext>
                </a:extLst>
              </p:cNvPr>
              <p:cNvSpPr/>
              <p:nvPr/>
            </p:nvSpPr>
            <p:spPr>
              <a:xfrm>
                <a:off x="4760330" y="3069753"/>
                <a:ext cx="1537200" cy="1537200"/>
              </a:xfrm>
              <a:prstGeom prst="arc">
                <a:avLst>
                  <a:gd name="adj1" fmla="val 17962731"/>
                  <a:gd name="adj2" fmla="val 337225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47" name="Bogen 46">
                <a:extLst>
                  <a:ext uri="{FF2B5EF4-FFF2-40B4-BE49-F238E27FC236}">
                    <a16:creationId xmlns:a16="http://schemas.microsoft.com/office/drawing/2014/main" id="{B80880CF-D520-4DA8-8268-DCCF1A71B4C9}"/>
                  </a:ext>
                </a:extLst>
              </p:cNvPr>
              <p:cNvSpPr/>
              <p:nvPr/>
            </p:nvSpPr>
            <p:spPr>
              <a:xfrm>
                <a:off x="5120765" y="3429000"/>
                <a:ext cx="816330" cy="816330"/>
              </a:xfrm>
              <a:prstGeom prst="arc">
                <a:avLst>
                  <a:gd name="adj1" fmla="val 18368305"/>
                  <a:gd name="adj2" fmla="val 365826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48" name="Bogen 47">
                <a:extLst>
                  <a:ext uri="{FF2B5EF4-FFF2-40B4-BE49-F238E27FC236}">
                    <a16:creationId xmlns:a16="http://schemas.microsoft.com/office/drawing/2014/main" id="{B8294A07-D032-46E9-B97E-27E355EF6B1F}"/>
                  </a:ext>
                </a:extLst>
              </p:cNvPr>
              <p:cNvSpPr/>
              <p:nvPr/>
            </p:nvSpPr>
            <p:spPr>
              <a:xfrm>
                <a:off x="4946516" y="3253563"/>
                <a:ext cx="1164828" cy="1164828"/>
              </a:xfrm>
              <a:prstGeom prst="arc">
                <a:avLst>
                  <a:gd name="adj1" fmla="val 17913302"/>
                  <a:gd name="adj2" fmla="val 363127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grpSp>
        <p:grpSp>
          <p:nvGrpSpPr>
            <p:cNvPr id="34" name="Gruppieren 33">
              <a:extLst>
                <a:ext uri="{FF2B5EF4-FFF2-40B4-BE49-F238E27FC236}">
                  <a16:creationId xmlns:a16="http://schemas.microsoft.com/office/drawing/2014/main" id="{6FFFF1FD-F078-427D-B2D2-0675F704A9C2}"/>
                </a:ext>
              </a:extLst>
            </p:cNvPr>
            <p:cNvGrpSpPr/>
            <p:nvPr/>
          </p:nvGrpSpPr>
          <p:grpSpPr>
            <a:xfrm flipH="1">
              <a:off x="7491968" y="5010054"/>
              <a:ext cx="833987" cy="814708"/>
              <a:chOff x="4760330" y="3069753"/>
              <a:chExt cx="1537200" cy="1537200"/>
            </a:xfrm>
          </p:grpSpPr>
          <p:sp>
            <p:nvSpPr>
              <p:cNvPr id="43" name="Bogen 42">
                <a:extLst>
                  <a:ext uri="{FF2B5EF4-FFF2-40B4-BE49-F238E27FC236}">
                    <a16:creationId xmlns:a16="http://schemas.microsoft.com/office/drawing/2014/main" id="{8FDEED6B-E71B-43FF-9C02-840D0453250B}"/>
                  </a:ext>
                </a:extLst>
              </p:cNvPr>
              <p:cNvSpPr/>
              <p:nvPr/>
            </p:nvSpPr>
            <p:spPr>
              <a:xfrm>
                <a:off x="4760330" y="3069753"/>
                <a:ext cx="1537200" cy="1537200"/>
              </a:xfrm>
              <a:prstGeom prst="arc">
                <a:avLst>
                  <a:gd name="adj1" fmla="val 17962731"/>
                  <a:gd name="adj2" fmla="val 337225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44" name="Bogen 43">
                <a:extLst>
                  <a:ext uri="{FF2B5EF4-FFF2-40B4-BE49-F238E27FC236}">
                    <a16:creationId xmlns:a16="http://schemas.microsoft.com/office/drawing/2014/main" id="{4FDBBFFD-2582-4629-8717-BD7C09E04750}"/>
                  </a:ext>
                </a:extLst>
              </p:cNvPr>
              <p:cNvSpPr/>
              <p:nvPr/>
            </p:nvSpPr>
            <p:spPr>
              <a:xfrm>
                <a:off x="5120765" y="3429000"/>
                <a:ext cx="816330" cy="816330"/>
              </a:xfrm>
              <a:prstGeom prst="arc">
                <a:avLst>
                  <a:gd name="adj1" fmla="val 18368305"/>
                  <a:gd name="adj2" fmla="val 365826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45" name="Bogen 44">
                <a:extLst>
                  <a:ext uri="{FF2B5EF4-FFF2-40B4-BE49-F238E27FC236}">
                    <a16:creationId xmlns:a16="http://schemas.microsoft.com/office/drawing/2014/main" id="{B2F5E16B-EC44-4C06-BF1E-7BEA09C1A4E6}"/>
                  </a:ext>
                </a:extLst>
              </p:cNvPr>
              <p:cNvSpPr/>
              <p:nvPr/>
            </p:nvSpPr>
            <p:spPr>
              <a:xfrm>
                <a:off x="4946516" y="3253563"/>
                <a:ext cx="1164828" cy="1164828"/>
              </a:xfrm>
              <a:prstGeom prst="arc">
                <a:avLst>
                  <a:gd name="adj1" fmla="val 17913302"/>
                  <a:gd name="adj2" fmla="val 363127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grpSp>
        <p:sp>
          <p:nvSpPr>
            <p:cNvPr id="35" name="Textfeld 34">
              <a:extLst>
                <a:ext uri="{FF2B5EF4-FFF2-40B4-BE49-F238E27FC236}">
                  <a16:creationId xmlns:a16="http://schemas.microsoft.com/office/drawing/2014/main" id="{F60B01A6-68AE-4076-B29D-31EA3A634B0A}"/>
                </a:ext>
              </a:extLst>
            </p:cNvPr>
            <p:cNvSpPr txBox="1"/>
            <p:nvPr/>
          </p:nvSpPr>
          <p:spPr>
            <a:xfrm>
              <a:off x="3007764" y="6100995"/>
              <a:ext cx="1965825" cy="369332"/>
            </a:xfrm>
            <a:prstGeom prst="rect">
              <a:avLst/>
            </a:prstGeom>
            <a:noFill/>
          </p:spPr>
          <p:txBody>
            <a:bodyPr wrap="square" rtlCol="0">
              <a:spAutoFit/>
            </a:bodyPr>
            <a:lstStyle/>
            <a:p>
              <a:pPr algn="ctr"/>
              <a:r>
                <a:rPr lang="de-AT" dirty="0" err="1"/>
                <a:t>Interferer</a:t>
              </a:r>
              <a:endParaRPr lang="de-AT" dirty="0"/>
            </a:p>
          </p:txBody>
        </p:sp>
        <p:sp>
          <p:nvSpPr>
            <p:cNvPr id="37" name="Textfeld 36">
              <a:extLst>
                <a:ext uri="{FF2B5EF4-FFF2-40B4-BE49-F238E27FC236}">
                  <a16:creationId xmlns:a16="http://schemas.microsoft.com/office/drawing/2014/main" id="{67651383-783A-47B2-8ED0-BA459BDAA1CE}"/>
                </a:ext>
              </a:extLst>
            </p:cNvPr>
            <p:cNvSpPr txBox="1"/>
            <p:nvPr/>
          </p:nvSpPr>
          <p:spPr>
            <a:xfrm>
              <a:off x="5748906" y="6100995"/>
              <a:ext cx="1965825" cy="369332"/>
            </a:xfrm>
            <a:prstGeom prst="rect">
              <a:avLst/>
            </a:prstGeom>
            <a:noFill/>
          </p:spPr>
          <p:txBody>
            <a:bodyPr wrap="square" rtlCol="0">
              <a:spAutoFit/>
            </a:bodyPr>
            <a:lstStyle/>
            <a:p>
              <a:pPr algn="ctr"/>
              <a:r>
                <a:rPr lang="de-AT" dirty="0"/>
                <a:t>Receiver</a:t>
              </a:r>
            </a:p>
          </p:txBody>
        </p:sp>
        <p:sp>
          <p:nvSpPr>
            <p:cNvPr id="38" name="Textfeld 37">
              <a:extLst>
                <a:ext uri="{FF2B5EF4-FFF2-40B4-BE49-F238E27FC236}">
                  <a16:creationId xmlns:a16="http://schemas.microsoft.com/office/drawing/2014/main" id="{88F724A4-2A63-4A13-94C8-ED0AB86A066F}"/>
                </a:ext>
              </a:extLst>
            </p:cNvPr>
            <p:cNvSpPr txBox="1"/>
            <p:nvPr/>
          </p:nvSpPr>
          <p:spPr>
            <a:xfrm>
              <a:off x="7641123" y="6105508"/>
              <a:ext cx="1357240" cy="369332"/>
            </a:xfrm>
            <a:prstGeom prst="rect">
              <a:avLst/>
            </a:prstGeom>
            <a:noFill/>
          </p:spPr>
          <p:txBody>
            <a:bodyPr wrap="square" rtlCol="0">
              <a:spAutoFit/>
            </a:bodyPr>
            <a:lstStyle/>
            <a:p>
              <a:pPr algn="ctr"/>
              <a:r>
                <a:rPr lang="de-AT" dirty="0"/>
                <a:t>Sender</a:t>
              </a:r>
            </a:p>
          </p:txBody>
        </p:sp>
        <p:sp>
          <p:nvSpPr>
            <p:cNvPr id="39" name="Textfeld 38">
              <a:extLst>
                <a:ext uri="{FF2B5EF4-FFF2-40B4-BE49-F238E27FC236}">
                  <a16:creationId xmlns:a16="http://schemas.microsoft.com/office/drawing/2014/main" id="{A0B5FC01-1016-443A-826E-0FACE31330B6}"/>
                </a:ext>
              </a:extLst>
            </p:cNvPr>
            <p:cNvSpPr txBox="1"/>
            <p:nvPr/>
          </p:nvSpPr>
          <p:spPr>
            <a:xfrm>
              <a:off x="3207435" y="3876373"/>
              <a:ext cx="5679003" cy="369332"/>
            </a:xfrm>
            <a:prstGeom prst="rect">
              <a:avLst/>
            </a:prstGeom>
            <a:noFill/>
          </p:spPr>
          <p:txBody>
            <a:bodyPr wrap="square" rtlCol="0">
              <a:spAutoFit/>
            </a:bodyPr>
            <a:lstStyle/>
            <a:p>
              <a:r>
                <a:rPr lang="de-AT" dirty="0" err="1"/>
                <a:t>Interference</a:t>
              </a:r>
              <a:r>
                <a:rPr lang="de-AT" dirty="0"/>
                <a:t> </a:t>
              </a:r>
              <a:r>
                <a:rPr lang="de-AT" dirty="0" err="1"/>
                <a:t>is</a:t>
              </a:r>
              <a:r>
                <a:rPr lang="de-AT" dirty="0"/>
                <a:t> </a:t>
              </a:r>
              <a:r>
                <a:rPr lang="de-AT" dirty="0" err="1"/>
                <a:t>unwanted</a:t>
              </a:r>
              <a:r>
                <a:rPr lang="de-AT" dirty="0"/>
                <a:t> </a:t>
              </a:r>
              <a:r>
                <a:rPr lang="de-AT" dirty="0" err="1"/>
                <a:t>energy</a:t>
              </a:r>
              <a:r>
                <a:rPr lang="de-AT" dirty="0"/>
                <a:t> </a:t>
              </a:r>
              <a:r>
                <a:rPr lang="de-AT" dirty="0" err="1"/>
                <a:t>perceived</a:t>
              </a:r>
              <a:r>
                <a:rPr lang="de-AT" dirty="0"/>
                <a:t> </a:t>
              </a:r>
              <a:r>
                <a:rPr lang="de-AT" dirty="0" err="1"/>
                <a:t>by</a:t>
              </a:r>
              <a:r>
                <a:rPr lang="de-AT" dirty="0"/>
                <a:t> </a:t>
              </a:r>
              <a:r>
                <a:rPr lang="de-AT" dirty="0" err="1"/>
                <a:t>the</a:t>
              </a:r>
              <a:r>
                <a:rPr lang="de-AT" dirty="0"/>
                <a:t> </a:t>
              </a:r>
              <a:r>
                <a:rPr lang="de-AT" dirty="0" err="1"/>
                <a:t>receiver</a:t>
              </a:r>
              <a:r>
                <a:rPr lang="de-AT" dirty="0"/>
                <a:t>:</a:t>
              </a:r>
            </a:p>
          </p:txBody>
        </p:sp>
        <p:sp>
          <p:nvSpPr>
            <p:cNvPr id="40" name="Freihandform: Form 39">
              <a:extLst>
                <a:ext uri="{FF2B5EF4-FFF2-40B4-BE49-F238E27FC236}">
                  <a16:creationId xmlns:a16="http://schemas.microsoft.com/office/drawing/2014/main" id="{DD9DB8C4-F715-44A6-938A-8EF1284FF9A2}"/>
                </a:ext>
              </a:extLst>
            </p:cNvPr>
            <p:cNvSpPr/>
            <p:nvPr/>
          </p:nvSpPr>
          <p:spPr>
            <a:xfrm>
              <a:off x="3631412" y="4994698"/>
              <a:ext cx="805415" cy="959628"/>
            </a:xfrm>
            <a:custGeom>
              <a:avLst/>
              <a:gdLst>
                <a:gd name="connsiteX0" fmla="*/ 0 w 1191873"/>
                <a:gd name="connsiteY0" fmla="*/ 1428356 h 1428356"/>
                <a:gd name="connsiteX1" fmla="*/ 264860 w 1191873"/>
                <a:gd name="connsiteY1" fmla="*/ 1128811 h 1428356"/>
                <a:gd name="connsiteX2" fmla="*/ 299545 w 1191873"/>
                <a:gd name="connsiteY2" fmla="*/ 1128811 h 1428356"/>
                <a:gd name="connsiteX3" fmla="*/ 362607 w 1191873"/>
                <a:gd name="connsiteY3" fmla="*/ 936472 h 1428356"/>
                <a:gd name="connsiteX4" fmla="*/ 349994 w 1191873"/>
                <a:gd name="connsiteY4" fmla="*/ 775664 h 1428356"/>
                <a:gd name="connsiteX5" fmla="*/ 277473 w 1191873"/>
                <a:gd name="connsiteY5" fmla="*/ 797736 h 1428356"/>
                <a:gd name="connsiteX6" fmla="*/ 189186 w 1191873"/>
                <a:gd name="connsiteY6" fmla="*/ 532875 h 1428356"/>
                <a:gd name="connsiteX7" fmla="*/ 242789 w 1191873"/>
                <a:gd name="connsiteY7" fmla="*/ 189187 h 1428356"/>
                <a:gd name="connsiteX8" fmla="*/ 611702 w 1191873"/>
                <a:gd name="connsiteY8" fmla="*/ 0 h 1428356"/>
                <a:gd name="connsiteX9" fmla="*/ 1008993 w 1191873"/>
                <a:gd name="connsiteY9" fmla="*/ 126125 h 1428356"/>
                <a:gd name="connsiteX10" fmla="*/ 1109892 w 1191873"/>
                <a:gd name="connsiteY10" fmla="*/ 264861 h 1428356"/>
                <a:gd name="connsiteX11" fmla="*/ 1068902 w 1191873"/>
                <a:gd name="connsiteY11" fmla="*/ 283780 h 1428356"/>
                <a:gd name="connsiteX12" fmla="*/ 1103586 w 1191873"/>
                <a:gd name="connsiteY12" fmla="*/ 457200 h 1428356"/>
                <a:gd name="connsiteX13" fmla="*/ 1084667 w 1191873"/>
                <a:gd name="connsiteY13" fmla="*/ 545487 h 1428356"/>
                <a:gd name="connsiteX14" fmla="*/ 1191873 w 1191873"/>
                <a:gd name="connsiteY14" fmla="*/ 734673 h 1428356"/>
                <a:gd name="connsiteX15" fmla="*/ 1119352 w 1191873"/>
                <a:gd name="connsiteY15" fmla="*/ 763051 h 1428356"/>
                <a:gd name="connsiteX16" fmla="*/ 1135117 w 1191873"/>
                <a:gd name="connsiteY16" fmla="*/ 835573 h 1428356"/>
                <a:gd name="connsiteX17" fmla="*/ 1103586 w 1191873"/>
                <a:gd name="connsiteY17" fmla="*/ 851338 h 1428356"/>
                <a:gd name="connsiteX18" fmla="*/ 1125658 w 1191873"/>
                <a:gd name="connsiteY18" fmla="*/ 889176 h 1428356"/>
                <a:gd name="connsiteX19" fmla="*/ 1087820 w 1191873"/>
                <a:gd name="connsiteY19" fmla="*/ 955391 h 1428356"/>
                <a:gd name="connsiteX20" fmla="*/ 1090974 w 1191873"/>
                <a:gd name="connsiteY20" fmla="*/ 1034218 h 1428356"/>
                <a:gd name="connsiteX21" fmla="*/ 1059443 w 1191873"/>
                <a:gd name="connsiteY21" fmla="*/ 1053137 h 1428356"/>
                <a:gd name="connsiteX22" fmla="*/ 854491 w 1191873"/>
                <a:gd name="connsiteY22" fmla="*/ 1040525 h 1428356"/>
                <a:gd name="connsiteX23" fmla="*/ 794582 w 1191873"/>
                <a:gd name="connsiteY23" fmla="*/ 1087821 h 1428356"/>
                <a:gd name="connsiteX24" fmla="*/ 753592 w 1191873"/>
                <a:gd name="connsiteY24" fmla="*/ 1198180 h 1428356"/>
                <a:gd name="connsiteX25" fmla="*/ 939625 w 1191873"/>
                <a:gd name="connsiteY25" fmla="*/ 1428356 h 1428356"/>
                <a:gd name="connsiteX26" fmla="*/ 0 w 1191873"/>
                <a:gd name="connsiteY26" fmla="*/ 1428356 h 1428356"/>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53592 w 1191873"/>
                <a:gd name="connsiteY23" fmla="*/ 1201658 h 1431834"/>
                <a:gd name="connsiteX24" fmla="*/ 939625 w 1191873"/>
                <a:gd name="connsiteY24" fmla="*/ 1431834 h 1431834"/>
                <a:gd name="connsiteX25" fmla="*/ 0 w 1191873"/>
                <a:gd name="connsiteY25"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59443 w 1191873"/>
                <a:gd name="connsiteY20" fmla="*/ 1056615 h 1431834"/>
                <a:gd name="connsiteX21" fmla="*/ 854491 w 1191873"/>
                <a:gd name="connsiteY21" fmla="*/ 1044003 h 1431834"/>
                <a:gd name="connsiteX22" fmla="*/ 753592 w 1191873"/>
                <a:gd name="connsiteY22" fmla="*/ 1201658 h 1431834"/>
                <a:gd name="connsiteX23" fmla="*/ 939625 w 1191873"/>
                <a:gd name="connsiteY23" fmla="*/ 1431834 h 1431834"/>
                <a:gd name="connsiteX24" fmla="*/ 0 w 1191873"/>
                <a:gd name="connsiteY24"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59443 w 1191873"/>
                <a:gd name="connsiteY20" fmla="*/ 1056615 h 1431834"/>
                <a:gd name="connsiteX21" fmla="*/ 854491 w 1191873"/>
                <a:gd name="connsiteY21" fmla="*/ 1044003 h 1431834"/>
                <a:gd name="connsiteX22" fmla="*/ 753592 w 1191873"/>
                <a:gd name="connsiteY22" fmla="*/ 1201658 h 1431834"/>
                <a:gd name="connsiteX23" fmla="*/ 939625 w 1191873"/>
                <a:gd name="connsiteY23" fmla="*/ 1431834 h 1431834"/>
                <a:gd name="connsiteX24" fmla="*/ 0 w 1191873"/>
                <a:gd name="connsiteY24"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59443 w 1191873"/>
                <a:gd name="connsiteY20" fmla="*/ 1056615 h 1431834"/>
                <a:gd name="connsiteX21" fmla="*/ 854491 w 1191873"/>
                <a:gd name="connsiteY21" fmla="*/ 1044003 h 1431834"/>
                <a:gd name="connsiteX22" fmla="*/ 753592 w 1191873"/>
                <a:gd name="connsiteY22" fmla="*/ 1201658 h 1431834"/>
                <a:gd name="connsiteX23" fmla="*/ 939625 w 1191873"/>
                <a:gd name="connsiteY23" fmla="*/ 1431834 h 1431834"/>
                <a:gd name="connsiteX24" fmla="*/ 0 w 1191873"/>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03586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03586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03586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13272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2239 h 1432239"/>
                <a:gd name="connsiteX1" fmla="*/ 264860 w 1192282"/>
                <a:gd name="connsiteY1" fmla="*/ 1132694 h 1432239"/>
                <a:gd name="connsiteX2" fmla="*/ 299545 w 1192282"/>
                <a:gd name="connsiteY2" fmla="*/ 1132694 h 1432239"/>
                <a:gd name="connsiteX3" fmla="*/ 362607 w 1192282"/>
                <a:gd name="connsiteY3" fmla="*/ 940355 h 1432239"/>
                <a:gd name="connsiteX4" fmla="*/ 349994 w 1192282"/>
                <a:gd name="connsiteY4" fmla="*/ 779547 h 1432239"/>
                <a:gd name="connsiteX5" fmla="*/ 277473 w 1192282"/>
                <a:gd name="connsiteY5" fmla="*/ 801619 h 1432239"/>
                <a:gd name="connsiteX6" fmla="*/ 189186 w 1192282"/>
                <a:gd name="connsiteY6" fmla="*/ 536758 h 1432239"/>
                <a:gd name="connsiteX7" fmla="*/ 242789 w 1192282"/>
                <a:gd name="connsiteY7" fmla="*/ 193070 h 1432239"/>
                <a:gd name="connsiteX8" fmla="*/ 611702 w 1192282"/>
                <a:gd name="connsiteY8" fmla="*/ 3883 h 1432239"/>
                <a:gd name="connsiteX9" fmla="*/ 1008993 w 1192282"/>
                <a:gd name="connsiteY9" fmla="*/ 130008 h 1432239"/>
                <a:gd name="connsiteX10" fmla="*/ 1109892 w 1192282"/>
                <a:gd name="connsiteY10" fmla="*/ 268744 h 1432239"/>
                <a:gd name="connsiteX11" fmla="*/ 1068902 w 1192282"/>
                <a:gd name="connsiteY11" fmla="*/ 287663 h 1432239"/>
                <a:gd name="connsiteX12" fmla="*/ 1113272 w 1192282"/>
                <a:gd name="connsiteY12" fmla="*/ 461083 h 1432239"/>
                <a:gd name="connsiteX13" fmla="*/ 1084667 w 1192282"/>
                <a:gd name="connsiteY13" fmla="*/ 549370 h 1432239"/>
                <a:gd name="connsiteX14" fmla="*/ 1191873 w 1192282"/>
                <a:gd name="connsiteY14" fmla="*/ 738556 h 1432239"/>
                <a:gd name="connsiteX15" fmla="*/ 1119352 w 1192282"/>
                <a:gd name="connsiteY15" fmla="*/ 766934 h 1432239"/>
                <a:gd name="connsiteX16" fmla="*/ 1135117 w 1192282"/>
                <a:gd name="connsiteY16" fmla="*/ 839456 h 1432239"/>
                <a:gd name="connsiteX17" fmla="*/ 1103586 w 1192282"/>
                <a:gd name="connsiteY17" fmla="*/ 855221 h 1432239"/>
                <a:gd name="connsiteX18" fmla="*/ 1125658 w 1192282"/>
                <a:gd name="connsiteY18" fmla="*/ 893059 h 1432239"/>
                <a:gd name="connsiteX19" fmla="*/ 1087820 w 1192282"/>
                <a:gd name="connsiteY19" fmla="*/ 959274 h 1432239"/>
                <a:gd name="connsiteX20" fmla="*/ 1059443 w 1192282"/>
                <a:gd name="connsiteY20" fmla="*/ 1057020 h 1432239"/>
                <a:gd name="connsiteX21" fmla="*/ 854491 w 1192282"/>
                <a:gd name="connsiteY21" fmla="*/ 1044408 h 1432239"/>
                <a:gd name="connsiteX22" fmla="*/ 753592 w 1192282"/>
                <a:gd name="connsiteY22" fmla="*/ 1202063 h 1432239"/>
                <a:gd name="connsiteX23" fmla="*/ 939625 w 1192282"/>
                <a:gd name="connsiteY23" fmla="*/ 1432239 h 1432239"/>
                <a:gd name="connsiteX24" fmla="*/ 0 w 1192282"/>
                <a:gd name="connsiteY24" fmla="*/ 1432239 h 1432239"/>
                <a:gd name="connsiteX0" fmla="*/ 0 w 1192282"/>
                <a:gd name="connsiteY0" fmla="*/ 1422448 h 1422448"/>
                <a:gd name="connsiteX1" fmla="*/ 264860 w 1192282"/>
                <a:gd name="connsiteY1" fmla="*/ 1122903 h 1422448"/>
                <a:gd name="connsiteX2" fmla="*/ 299545 w 1192282"/>
                <a:gd name="connsiteY2" fmla="*/ 1122903 h 1422448"/>
                <a:gd name="connsiteX3" fmla="*/ 362607 w 1192282"/>
                <a:gd name="connsiteY3" fmla="*/ 930564 h 1422448"/>
                <a:gd name="connsiteX4" fmla="*/ 349994 w 1192282"/>
                <a:gd name="connsiteY4" fmla="*/ 769756 h 1422448"/>
                <a:gd name="connsiteX5" fmla="*/ 277473 w 1192282"/>
                <a:gd name="connsiteY5" fmla="*/ 791828 h 1422448"/>
                <a:gd name="connsiteX6" fmla="*/ 189186 w 1192282"/>
                <a:gd name="connsiteY6" fmla="*/ 526967 h 1422448"/>
                <a:gd name="connsiteX7" fmla="*/ 242789 w 1192282"/>
                <a:gd name="connsiteY7" fmla="*/ 183279 h 1422448"/>
                <a:gd name="connsiteX8" fmla="*/ 623326 w 1192282"/>
                <a:gd name="connsiteY8" fmla="*/ 3779 h 1422448"/>
                <a:gd name="connsiteX9" fmla="*/ 1008993 w 1192282"/>
                <a:gd name="connsiteY9" fmla="*/ 120217 h 1422448"/>
                <a:gd name="connsiteX10" fmla="*/ 1109892 w 1192282"/>
                <a:gd name="connsiteY10" fmla="*/ 258953 h 1422448"/>
                <a:gd name="connsiteX11" fmla="*/ 1068902 w 1192282"/>
                <a:gd name="connsiteY11" fmla="*/ 277872 h 1422448"/>
                <a:gd name="connsiteX12" fmla="*/ 1113272 w 1192282"/>
                <a:gd name="connsiteY12" fmla="*/ 451292 h 1422448"/>
                <a:gd name="connsiteX13" fmla="*/ 1084667 w 1192282"/>
                <a:gd name="connsiteY13" fmla="*/ 539579 h 1422448"/>
                <a:gd name="connsiteX14" fmla="*/ 1191873 w 1192282"/>
                <a:gd name="connsiteY14" fmla="*/ 728765 h 1422448"/>
                <a:gd name="connsiteX15" fmla="*/ 1119352 w 1192282"/>
                <a:gd name="connsiteY15" fmla="*/ 757143 h 1422448"/>
                <a:gd name="connsiteX16" fmla="*/ 1135117 w 1192282"/>
                <a:gd name="connsiteY16" fmla="*/ 829665 h 1422448"/>
                <a:gd name="connsiteX17" fmla="*/ 1103586 w 1192282"/>
                <a:gd name="connsiteY17" fmla="*/ 845430 h 1422448"/>
                <a:gd name="connsiteX18" fmla="*/ 1125658 w 1192282"/>
                <a:gd name="connsiteY18" fmla="*/ 883268 h 1422448"/>
                <a:gd name="connsiteX19" fmla="*/ 1087820 w 1192282"/>
                <a:gd name="connsiteY19" fmla="*/ 949483 h 1422448"/>
                <a:gd name="connsiteX20" fmla="*/ 1059443 w 1192282"/>
                <a:gd name="connsiteY20" fmla="*/ 1047229 h 1422448"/>
                <a:gd name="connsiteX21" fmla="*/ 854491 w 1192282"/>
                <a:gd name="connsiteY21" fmla="*/ 1034617 h 1422448"/>
                <a:gd name="connsiteX22" fmla="*/ 753592 w 1192282"/>
                <a:gd name="connsiteY22" fmla="*/ 1192272 h 1422448"/>
                <a:gd name="connsiteX23" fmla="*/ 939625 w 1192282"/>
                <a:gd name="connsiteY23" fmla="*/ 1422448 h 1422448"/>
                <a:gd name="connsiteX24" fmla="*/ 0 w 1192282"/>
                <a:gd name="connsiteY24" fmla="*/ 1422448 h 1422448"/>
                <a:gd name="connsiteX0" fmla="*/ 0 w 1192282"/>
                <a:gd name="connsiteY0" fmla="*/ 1420583 h 1420583"/>
                <a:gd name="connsiteX1" fmla="*/ 264860 w 1192282"/>
                <a:gd name="connsiteY1" fmla="*/ 1121038 h 1420583"/>
                <a:gd name="connsiteX2" fmla="*/ 299545 w 1192282"/>
                <a:gd name="connsiteY2" fmla="*/ 1121038 h 1420583"/>
                <a:gd name="connsiteX3" fmla="*/ 362607 w 1192282"/>
                <a:gd name="connsiteY3" fmla="*/ 928699 h 1420583"/>
                <a:gd name="connsiteX4" fmla="*/ 349994 w 1192282"/>
                <a:gd name="connsiteY4" fmla="*/ 767891 h 1420583"/>
                <a:gd name="connsiteX5" fmla="*/ 277473 w 1192282"/>
                <a:gd name="connsiteY5" fmla="*/ 789963 h 1420583"/>
                <a:gd name="connsiteX6" fmla="*/ 189186 w 1192282"/>
                <a:gd name="connsiteY6" fmla="*/ 525102 h 1420583"/>
                <a:gd name="connsiteX7" fmla="*/ 242789 w 1192282"/>
                <a:gd name="connsiteY7" fmla="*/ 181414 h 1420583"/>
                <a:gd name="connsiteX8" fmla="*/ 623326 w 1192282"/>
                <a:gd name="connsiteY8" fmla="*/ 1914 h 1420583"/>
                <a:gd name="connsiteX9" fmla="*/ 997370 w 1192282"/>
                <a:gd name="connsiteY9" fmla="*/ 97042 h 1420583"/>
                <a:gd name="connsiteX10" fmla="*/ 1109892 w 1192282"/>
                <a:gd name="connsiteY10" fmla="*/ 257088 h 1420583"/>
                <a:gd name="connsiteX11" fmla="*/ 1068902 w 1192282"/>
                <a:gd name="connsiteY11" fmla="*/ 276007 h 1420583"/>
                <a:gd name="connsiteX12" fmla="*/ 1113272 w 1192282"/>
                <a:gd name="connsiteY12" fmla="*/ 449427 h 1420583"/>
                <a:gd name="connsiteX13" fmla="*/ 1084667 w 1192282"/>
                <a:gd name="connsiteY13" fmla="*/ 537714 h 1420583"/>
                <a:gd name="connsiteX14" fmla="*/ 1191873 w 1192282"/>
                <a:gd name="connsiteY14" fmla="*/ 726900 h 1420583"/>
                <a:gd name="connsiteX15" fmla="*/ 1119352 w 1192282"/>
                <a:gd name="connsiteY15" fmla="*/ 755278 h 1420583"/>
                <a:gd name="connsiteX16" fmla="*/ 1135117 w 1192282"/>
                <a:gd name="connsiteY16" fmla="*/ 827800 h 1420583"/>
                <a:gd name="connsiteX17" fmla="*/ 1103586 w 1192282"/>
                <a:gd name="connsiteY17" fmla="*/ 843565 h 1420583"/>
                <a:gd name="connsiteX18" fmla="*/ 1125658 w 1192282"/>
                <a:gd name="connsiteY18" fmla="*/ 881403 h 1420583"/>
                <a:gd name="connsiteX19" fmla="*/ 1087820 w 1192282"/>
                <a:gd name="connsiteY19" fmla="*/ 947618 h 1420583"/>
                <a:gd name="connsiteX20" fmla="*/ 1059443 w 1192282"/>
                <a:gd name="connsiteY20" fmla="*/ 1045364 h 1420583"/>
                <a:gd name="connsiteX21" fmla="*/ 854491 w 1192282"/>
                <a:gd name="connsiteY21" fmla="*/ 1032752 h 1420583"/>
                <a:gd name="connsiteX22" fmla="*/ 753592 w 1192282"/>
                <a:gd name="connsiteY22" fmla="*/ 1190407 h 1420583"/>
                <a:gd name="connsiteX23" fmla="*/ 939625 w 1192282"/>
                <a:gd name="connsiteY23" fmla="*/ 1420583 h 1420583"/>
                <a:gd name="connsiteX24" fmla="*/ 0 w 1192282"/>
                <a:gd name="connsiteY24" fmla="*/ 1420583 h 1420583"/>
                <a:gd name="connsiteX0" fmla="*/ 0 w 1192282"/>
                <a:gd name="connsiteY0" fmla="*/ 1420568 h 1420568"/>
                <a:gd name="connsiteX1" fmla="*/ 264860 w 1192282"/>
                <a:gd name="connsiteY1" fmla="*/ 1121023 h 1420568"/>
                <a:gd name="connsiteX2" fmla="*/ 299545 w 1192282"/>
                <a:gd name="connsiteY2" fmla="*/ 1121023 h 1420568"/>
                <a:gd name="connsiteX3" fmla="*/ 362607 w 1192282"/>
                <a:gd name="connsiteY3" fmla="*/ 928684 h 1420568"/>
                <a:gd name="connsiteX4" fmla="*/ 349994 w 1192282"/>
                <a:gd name="connsiteY4" fmla="*/ 767876 h 1420568"/>
                <a:gd name="connsiteX5" fmla="*/ 277473 w 1192282"/>
                <a:gd name="connsiteY5" fmla="*/ 789948 h 1420568"/>
                <a:gd name="connsiteX6" fmla="*/ 189186 w 1192282"/>
                <a:gd name="connsiteY6" fmla="*/ 525087 h 1420568"/>
                <a:gd name="connsiteX7" fmla="*/ 242789 w 1192282"/>
                <a:gd name="connsiteY7" fmla="*/ 181399 h 1420568"/>
                <a:gd name="connsiteX8" fmla="*/ 623326 w 1192282"/>
                <a:gd name="connsiteY8" fmla="*/ 1899 h 1420568"/>
                <a:gd name="connsiteX9" fmla="*/ 997370 w 1192282"/>
                <a:gd name="connsiteY9" fmla="*/ 97027 h 1420568"/>
                <a:gd name="connsiteX10" fmla="*/ 1129265 w 1192282"/>
                <a:gd name="connsiteY10" fmla="*/ 253199 h 1420568"/>
                <a:gd name="connsiteX11" fmla="*/ 1068902 w 1192282"/>
                <a:gd name="connsiteY11" fmla="*/ 275992 h 1420568"/>
                <a:gd name="connsiteX12" fmla="*/ 1113272 w 1192282"/>
                <a:gd name="connsiteY12" fmla="*/ 449412 h 1420568"/>
                <a:gd name="connsiteX13" fmla="*/ 1084667 w 1192282"/>
                <a:gd name="connsiteY13" fmla="*/ 537699 h 1420568"/>
                <a:gd name="connsiteX14" fmla="*/ 1191873 w 1192282"/>
                <a:gd name="connsiteY14" fmla="*/ 726885 h 1420568"/>
                <a:gd name="connsiteX15" fmla="*/ 1119352 w 1192282"/>
                <a:gd name="connsiteY15" fmla="*/ 755263 h 1420568"/>
                <a:gd name="connsiteX16" fmla="*/ 1135117 w 1192282"/>
                <a:gd name="connsiteY16" fmla="*/ 827785 h 1420568"/>
                <a:gd name="connsiteX17" fmla="*/ 1103586 w 1192282"/>
                <a:gd name="connsiteY17" fmla="*/ 843550 h 1420568"/>
                <a:gd name="connsiteX18" fmla="*/ 1125658 w 1192282"/>
                <a:gd name="connsiteY18" fmla="*/ 881388 h 1420568"/>
                <a:gd name="connsiteX19" fmla="*/ 1087820 w 1192282"/>
                <a:gd name="connsiteY19" fmla="*/ 947603 h 1420568"/>
                <a:gd name="connsiteX20" fmla="*/ 1059443 w 1192282"/>
                <a:gd name="connsiteY20" fmla="*/ 1045349 h 1420568"/>
                <a:gd name="connsiteX21" fmla="*/ 854491 w 1192282"/>
                <a:gd name="connsiteY21" fmla="*/ 1032737 h 1420568"/>
                <a:gd name="connsiteX22" fmla="*/ 753592 w 1192282"/>
                <a:gd name="connsiteY22" fmla="*/ 1190392 h 1420568"/>
                <a:gd name="connsiteX23" fmla="*/ 939625 w 1192282"/>
                <a:gd name="connsiteY23" fmla="*/ 1420568 h 1420568"/>
                <a:gd name="connsiteX24" fmla="*/ 0 w 1192282"/>
                <a:gd name="connsiteY24" fmla="*/ 1420568 h 1420568"/>
                <a:gd name="connsiteX0" fmla="*/ 0 w 1192282"/>
                <a:gd name="connsiteY0" fmla="*/ 1420568 h 1420568"/>
                <a:gd name="connsiteX1" fmla="*/ 264860 w 1192282"/>
                <a:gd name="connsiteY1" fmla="*/ 1121023 h 1420568"/>
                <a:gd name="connsiteX2" fmla="*/ 299545 w 1192282"/>
                <a:gd name="connsiteY2" fmla="*/ 1121023 h 1420568"/>
                <a:gd name="connsiteX3" fmla="*/ 362607 w 1192282"/>
                <a:gd name="connsiteY3" fmla="*/ 928684 h 1420568"/>
                <a:gd name="connsiteX4" fmla="*/ 349994 w 1192282"/>
                <a:gd name="connsiteY4" fmla="*/ 767876 h 1420568"/>
                <a:gd name="connsiteX5" fmla="*/ 277473 w 1192282"/>
                <a:gd name="connsiteY5" fmla="*/ 789948 h 1420568"/>
                <a:gd name="connsiteX6" fmla="*/ 189186 w 1192282"/>
                <a:gd name="connsiteY6" fmla="*/ 525087 h 1420568"/>
                <a:gd name="connsiteX7" fmla="*/ 242789 w 1192282"/>
                <a:gd name="connsiteY7" fmla="*/ 181399 h 1420568"/>
                <a:gd name="connsiteX8" fmla="*/ 623326 w 1192282"/>
                <a:gd name="connsiteY8" fmla="*/ 1899 h 1420568"/>
                <a:gd name="connsiteX9" fmla="*/ 997370 w 1192282"/>
                <a:gd name="connsiteY9" fmla="*/ 97027 h 1420568"/>
                <a:gd name="connsiteX10" fmla="*/ 1129265 w 1192282"/>
                <a:gd name="connsiteY10" fmla="*/ 253199 h 1420568"/>
                <a:gd name="connsiteX11" fmla="*/ 1068902 w 1192282"/>
                <a:gd name="connsiteY11" fmla="*/ 275992 h 1420568"/>
                <a:gd name="connsiteX12" fmla="*/ 1113272 w 1192282"/>
                <a:gd name="connsiteY12" fmla="*/ 449412 h 1420568"/>
                <a:gd name="connsiteX13" fmla="*/ 1084667 w 1192282"/>
                <a:gd name="connsiteY13" fmla="*/ 537699 h 1420568"/>
                <a:gd name="connsiteX14" fmla="*/ 1191873 w 1192282"/>
                <a:gd name="connsiteY14" fmla="*/ 726885 h 1420568"/>
                <a:gd name="connsiteX15" fmla="*/ 1119352 w 1192282"/>
                <a:gd name="connsiteY15" fmla="*/ 755263 h 1420568"/>
                <a:gd name="connsiteX16" fmla="*/ 1135117 w 1192282"/>
                <a:gd name="connsiteY16" fmla="*/ 827785 h 1420568"/>
                <a:gd name="connsiteX17" fmla="*/ 1103586 w 1192282"/>
                <a:gd name="connsiteY17" fmla="*/ 843550 h 1420568"/>
                <a:gd name="connsiteX18" fmla="*/ 1125658 w 1192282"/>
                <a:gd name="connsiteY18" fmla="*/ 881388 h 1420568"/>
                <a:gd name="connsiteX19" fmla="*/ 1087820 w 1192282"/>
                <a:gd name="connsiteY19" fmla="*/ 947603 h 1420568"/>
                <a:gd name="connsiteX20" fmla="*/ 1059443 w 1192282"/>
                <a:gd name="connsiteY20" fmla="*/ 1045349 h 1420568"/>
                <a:gd name="connsiteX21" fmla="*/ 854491 w 1192282"/>
                <a:gd name="connsiteY21" fmla="*/ 1032737 h 1420568"/>
                <a:gd name="connsiteX22" fmla="*/ 753592 w 1192282"/>
                <a:gd name="connsiteY22" fmla="*/ 1190392 h 1420568"/>
                <a:gd name="connsiteX23" fmla="*/ 939625 w 1192282"/>
                <a:gd name="connsiteY23" fmla="*/ 1420568 h 1420568"/>
                <a:gd name="connsiteX24" fmla="*/ 0 w 1192282"/>
                <a:gd name="connsiteY24" fmla="*/ 1420568 h 1420568"/>
                <a:gd name="connsiteX0" fmla="*/ 0 w 1192282"/>
                <a:gd name="connsiteY0" fmla="*/ 1420568 h 1420568"/>
                <a:gd name="connsiteX1" fmla="*/ 264860 w 1192282"/>
                <a:gd name="connsiteY1" fmla="*/ 1121023 h 1420568"/>
                <a:gd name="connsiteX2" fmla="*/ 299545 w 1192282"/>
                <a:gd name="connsiteY2" fmla="*/ 1121023 h 1420568"/>
                <a:gd name="connsiteX3" fmla="*/ 362607 w 1192282"/>
                <a:gd name="connsiteY3" fmla="*/ 928684 h 1420568"/>
                <a:gd name="connsiteX4" fmla="*/ 349994 w 1192282"/>
                <a:gd name="connsiteY4" fmla="*/ 767876 h 1420568"/>
                <a:gd name="connsiteX5" fmla="*/ 323967 w 1192282"/>
                <a:gd name="connsiteY5" fmla="*/ 780261 h 1420568"/>
                <a:gd name="connsiteX6" fmla="*/ 189186 w 1192282"/>
                <a:gd name="connsiteY6" fmla="*/ 525087 h 1420568"/>
                <a:gd name="connsiteX7" fmla="*/ 242789 w 1192282"/>
                <a:gd name="connsiteY7" fmla="*/ 181399 h 1420568"/>
                <a:gd name="connsiteX8" fmla="*/ 623326 w 1192282"/>
                <a:gd name="connsiteY8" fmla="*/ 1899 h 1420568"/>
                <a:gd name="connsiteX9" fmla="*/ 997370 w 1192282"/>
                <a:gd name="connsiteY9" fmla="*/ 97027 h 1420568"/>
                <a:gd name="connsiteX10" fmla="*/ 1129265 w 1192282"/>
                <a:gd name="connsiteY10" fmla="*/ 253199 h 1420568"/>
                <a:gd name="connsiteX11" fmla="*/ 1068902 w 1192282"/>
                <a:gd name="connsiteY11" fmla="*/ 275992 h 1420568"/>
                <a:gd name="connsiteX12" fmla="*/ 1113272 w 1192282"/>
                <a:gd name="connsiteY12" fmla="*/ 449412 h 1420568"/>
                <a:gd name="connsiteX13" fmla="*/ 1084667 w 1192282"/>
                <a:gd name="connsiteY13" fmla="*/ 537699 h 1420568"/>
                <a:gd name="connsiteX14" fmla="*/ 1191873 w 1192282"/>
                <a:gd name="connsiteY14" fmla="*/ 726885 h 1420568"/>
                <a:gd name="connsiteX15" fmla="*/ 1119352 w 1192282"/>
                <a:gd name="connsiteY15" fmla="*/ 755263 h 1420568"/>
                <a:gd name="connsiteX16" fmla="*/ 1135117 w 1192282"/>
                <a:gd name="connsiteY16" fmla="*/ 827785 h 1420568"/>
                <a:gd name="connsiteX17" fmla="*/ 1103586 w 1192282"/>
                <a:gd name="connsiteY17" fmla="*/ 843550 h 1420568"/>
                <a:gd name="connsiteX18" fmla="*/ 1125658 w 1192282"/>
                <a:gd name="connsiteY18" fmla="*/ 881388 h 1420568"/>
                <a:gd name="connsiteX19" fmla="*/ 1087820 w 1192282"/>
                <a:gd name="connsiteY19" fmla="*/ 947603 h 1420568"/>
                <a:gd name="connsiteX20" fmla="*/ 1059443 w 1192282"/>
                <a:gd name="connsiteY20" fmla="*/ 1045349 h 1420568"/>
                <a:gd name="connsiteX21" fmla="*/ 854491 w 1192282"/>
                <a:gd name="connsiteY21" fmla="*/ 1032737 h 1420568"/>
                <a:gd name="connsiteX22" fmla="*/ 753592 w 1192282"/>
                <a:gd name="connsiteY22" fmla="*/ 1190392 h 1420568"/>
                <a:gd name="connsiteX23" fmla="*/ 939625 w 1192282"/>
                <a:gd name="connsiteY23" fmla="*/ 1420568 h 1420568"/>
                <a:gd name="connsiteX24" fmla="*/ 0 w 1192282"/>
                <a:gd name="connsiteY24" fmla="*/ 1420568 h 142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2282" h="1420568">
                  <a:moveTo>
                    <a:pt x="0" y="1420568"/>
                  </a:moveTo>
                  <a:lnTo>
                    <a:pt x="264860" y="1121023"/>
                  </a:lnTo>
                  <a:lnTo>
                    <a:pt x="299545" y="1121023"/>
                  </a:lnTo>
                  <a:cubicBezTo>
                    <a:pt x="320566" y="1056910"/>
                    <a:pt x="335280" y="1027482"/>
                    <a:pt x="362607" y="928684"/>
                  </a:cubicBezTo>
                  <a:cubicBezTo>
                    <a:pt x="389934" y="829886"/>
                    <a:pt x="354198" y="821479"/>
                    <a:pt x="349994" y="767876"/>
                  </a:cubicBezTo>
                  <a:lnTo>
                    <a:pt x="323967" y="780261"/>
                  </a:lnTo>
                  <a:cubicBezTo>
                    <a:pt x="294538" y="691974"/>
                    <a:pt x="202716" y="624897"/>
                    <a:pt x="189186" y="525087"/>
                  </a:cubicBezTo>
                  <a:cubicBezTo>
                    <a:pt x="175656" y="425277"/>
                    <a:pt x="170432" y="268597"/>
                    <a:pt x="242789" y="181399"/>
                  </a:cubicBezTo>
                  <a:cubicBezTo>
                    <a:pt x="315146" y="94201"/>
                    <a:pt x="497563" y="15961"/>
                    <a:pt x="623326" y="1899"/>
                  </a:cubicBezTo>
                  <a:cubicBezTo>
                    <a:pt x="749089" y="-12163"/>
                    <a:pt x="913047" y="55144"/>
                    <a:pt x="997370" y="97027"/>
                  </a:cubicBezTo>
                  <a:cubicBezTo>
                    <a:pt x="1081693" y="138910"/>
                    <a:pt x="1054949" y="208892"/>
                    <a:pt x="1129265" y="253199"/>
                  </a:cubicBezTo>
                  <a:lnTo>
                    <a:pt x="1068902" y="275992"/>
                  </a:lnTo>
                  <a:cubicBezTo>
                    <a:pt x="1080463" y="333799"/>
                    <a:pt x="1113766" y="419983"/>
                    <a:pt x="1113272" y="449412"/>
                  </a:cubicBezTo>
                  <a:cubicBezTo>
                    <a:pt x="1112778" y="478841"/>
                    <a:pt x="1090973" y="508270"/>
                    <a:pt x="1084667" y="537699"/>
                  </a:cubicBezTo>
                  <a:cubicBezTo>
                    <a:pt x="1120402" y="600761"/>
                    <a:pt x="1198612" y="709677"/>
                    <a:pt x="1191873" y="726885"/>
                  </a:cubicBezTo>
                  <a:cubicBezTo>
                    <a:pt x="1185134" y="744093"/>
                    <a:pt x="1143526" y="745804"/>
                    <a:pt x="1119352" y="755263"/>
                  </a:cubicBezTo>
                  <a:lnTo>
                    <a:pt x="1135117" y="827785"/>
                  </a:lnTo>
                  <a:lnTo>
                    <a:pt x="1103586" y="843550"/>
                  </a:lnTo>
                  <a:lnTo>
                    <a:pt x="1125658" y="881388"/>
                  </a:lnTo>
                  <a:cubicBezTo>
                    <a:pt x="1113045" y="903460"/>
                    <a:pt x="1101153" y="915021"/>
                    <a:pt x="1087820" y="947603"/>
                  </a:cubicBezTo>
                  <a:cubicBezTo>
                    <a:pt x="1074487" y="980185"/>
                    <a:pt x="1094087" y="1022454"/>
                    <a:pt x="1059443" y="1045349"/>
                  </a:cubicBezTo>
                  <a:cubicBezTo>
                    <a:pt x="1024799" y="1068244"/>
                    <a:pt x="905466" y="1008563"/>
                    <a:pt x="854491" y="1032737"/>
                  </a:cubicBezTo>
                  <a:cubicBezTo>
                    <a:pt x="803516" y="1056911"/>
                    <a:pt x="739403" y="1125754"/>
                    <a:pt x="753592" y="1190392"/>
                  </a:cubicBezTo>
                  <a:lnTo>
                    <a:pt x="939625" y="1420568"/>
                  </a:lnTo>
                  <a:lnTo>
                    <a:pt x="0" y="14205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1" name="Freihandform: Form 40">
              <a:extLst>
                <a:ext uri="{FF2B5EF4-FFF2-40B4-BE49-F238E27FC236}">
                  <a16:creationId xmlns:a16="http://schemas.microsoft.com/office/drawing/2014/main" id="{FC42DE18-4E18-4A9E-9AEC-33AD765978AA}"/>
                </a:ext>
              </a:extLst>
            </p:cNvPr>
            <p:cNvSpPr/>
            <p:nvPr/>
          </p:nvSpPr>
          <p:spPr>
            <a:xfrm flipH="1">
              <a:off x="7923248" y="4994698"/>
              <a:ext cx="805415" cy="959628"/>
            </a:xfrm>
            <a:custGeom>
              <a:avLst/>
              <a:gdLst>
                <a:gd name="connsiteX0" fmla="*/ 0 w 1191873"/>
                <a:gd name="connsiteY0" fmla="*/ 1428356 h 1428356"/>
                <a:gd name="connsiteX1" fmla="*/ 264860 w 1191873"/>
                <a:gd name="connsiteY1" fmla="*/ 1128811 h 1428356"/>
                <a:gd name="connsiteX2" fmla="*/ 299545 w 1191873"/>
                <a:gd name="connsiteY2" fmla="*/ 1128811 h 1428356"/>
                <a:gd name="connsiteX3" fmla="*/ 362607 w 1191873"/>
                <a:gd name="connsiteY3" fmla="*/ 936472 h 1428356"/>
                <a:gd name="connsiteX4" fmla="*/ 349994 w 1191873"/>
                <a:gd name="connsiteY4" fmla="*/ 775664 h 1428356"/>
                <a:gd name="connsiteX5" fmla="*/ 277473 w 1191873"/>
                <a:gd name="connsiteY5" fmla="*/ 797736 h 1428356"/>
                <a:gd name="connsiteX6" fmla="*/ 189186 w 1191873"/>
                <a:gd name="connsiteY6" fmla="*/ 532875 h 1428356"/>
                <a:gd name="connsiteX7" fmla="*/ 242789 w 1191873"/>
                <a:gd name="connsiteY7" fmla="*/ 189187 h 1428356"/>
                <a:gd name="connsiteX8" fmla="*/ 611702 w 1191873"/>
                <a:gd name="connsiteY8" fmla="*/ 0 h 1428356"/>
                <a:gd name="connsiteX9" fmla="*/ 1008993 w 1191873"/>
                <a:gd name="connsiteY9" fmla="*/ 126125 h 1428356"/>
                <a:gd name="connsiteX10" fmla="*/ 1109892 w 1191873"/>
                <a:gd name="connsiteY10" fmla="*/ 264861 h 1428356"/>
                <a:gd name="connsiteX11" fmla="*/ 1068902 w 1191873"/>
                <a:gd name="connsiteY11" fmla="*/ 283780 h 1428356"/>
                <a:gd name="connsiteX12" fmla="*/ 1103586 w 1191873"/>
                <a:gd name="connsiteY12" fmla="*/ 457200 h 1428356"/>
                <a:gd name="connsiteX13" fmla="*/ 1084667 w 1191873"/>
                <a:gd name="connsiteY13" fmla="*/ 545487 h 1428356"/>
                <a:gd name="connsiteX14" fmla="*/ 1191873 w 1191873"/>
                <a:gd name="connsiteY14" fmla="*/ 734673 h 1428356"/>
                <a:gd name="connsiteX15" fmla="*/ 1119352 w 1191873"/>
                <a:gd name="connsiteY15" fmla="*/ 763051 h 1428356"/>
                <a:gd name="connsiteX16" fmla="*/ 1135117 w 1191873"/>
                <a:gd name="connsiteY16" fmla="*/ 835573 h 1428356"/>
                <a:gd name="connsiteX17" fmla="*/ 1103586 w 1191873"/>
                <a:gd name="connsiteY17" fmla="*/ 851338 h 1428356"/>
                <a:gd name="connsiteX18" fmla="*/ 1125658 w 1191873"/>
                <a:gd name="connsiteY18" fmla="*/ 889176 h 1428356"/>
                <a:gd name="connsiteX19" fmla="*/ 1087820 w 1191873"/>
                <a:gd name="connsiteY19" fmla="*/ 955391 h 1428356"/>
                <a:gd name="connsiteX20" fmla="*/ 1090974 w 1191873"/>
                <a:gd name="connsiteY20" fmla="*/ 1034218 h 1428356"/>
                <a:gd name="connsiteX21" fmla="*/ 1059443 w 1191873"/>
                <a:gd name="connsiteY21" fmla="*/ 1053137 h 1428356"/>
                <a:gd name="connsiteX22" fmla="*/ 854491 w 1191873"/>
                <a:gd name="connsiteY22" fmla="*/ 1040525 h 1428356"/>
                <a:gd name="connsiteX23" fmla="*/ 794582 w 1191873"/>
                <a:gd name="connsiteY23" fmla="*/ 1087821 h 1428356"/>
                <a:gd name="connsiteX24" fmla="*/ 753592 w 1191873"/>
                <a:gd name="connsiteY24" fmla="*/ 1198180 h 1428356"/>
                <a:gd name="connsiteX25" fmla="*/ 939625 w 1191873"/>
                <a:gd name="connsiteY25" fmla="*/ 1428356 h 1428356"/>
                <a:gd name="connsiteX26" fmla="*/ 0 w 1191873"/>
                <a:gd name="connsiteY26" fmla="*/ 1428356 h 1428356"/>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53592 w 1191873"/>
                <a:gd name="connsiteY23" fmla="*/ 1201658 h 1431834"/>
                <a:gd name="connsiteX24" fmla="*/ 939625 w 1191873"/>
                <a:gd name="connsiteY24" fmla="*/ 1431834 h 1431834"/>
                <a:gd name="connsiteX25" fmla="*/ 0 w 1191873"/>
                <a:gd name="connsiteY25"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59443 w 1191873"/>
                <a:gd name="connsiteY20" fmla="*/ 1056615 h 1431834"/>
                <a:gd name="connsiteX21" fmla="*/ 854491 w 1191873"/>
                <a:gd name="connsiteY21" fmla="*/ 1044003 h 1431834"/>
                <a:gd name="connsiteX22" fmla="*/ 753592 w 1191873"/>
                <a:gd name="connsiteY22" fmla="*/ 1201658 h 1431834"/>
                <a:gd name="connsiteX23" fmla="*/ 939625 w 1191873"/>
                <a:gd name="connsiteY23" fmla="*/ 1431834 h 1431834"/>
                <a:gd name="connsiteX24" fmla="*/ 0 w 1191873"/>
                <a:gd name="connsiteY24"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59443 w 1191873"/>
                <a:gd name="connsiteY20" fmla="*/ 1056615 h 1431834"/>
                <a:gd name="connsiteX21" fmla="*/ 854491 w 1191873"/>
                <a:gd name="connsiteY21" fmla="*/ 1044003 h 1431834"/>
                <a:gd name="connsiteX22" fmla="*/ 753592 w 1191873"/>
                <a:gd name="connsiteY22" fmla="*/ 1201658 h 1431834"/>
                <a:gd name="connsiteX23" fmla="*/ 939625 w 1191873"/>
                <a:gd name="connsiteY23" fmla="*/ 1431834 h 1431834"/>
                <a:gd name="connsiteX24" fmla="*/ 0 w 1191873"/>
                <a:gd name="connsiteY24"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59443 w 1191873"/>
                <a:gd name="connsiteY20" fmla="*/ 1056615 h 1431834"/>
                <a:gd name="connsiteX21" fmla="*/ 854491 w 1191873"/>
                <a:gd name="connsiteY21" fmla="*/ 1044003 h 1431834"/>
                <a:gd name="connsiteX22" fmla="*/ 753592 w 1191873"/>
                <a:gd name="connsiteY22" fmla="*/ 1201658 h 1431834"/>
                <a:gd name="connsiteX23" fmla="*/ 939625 w 1191873"/>
                <a:gd name="connsiteY23" fmla="*/ 1431834 h 1431834"/>
                <a:gd name="connsiteX24" fmla="*/ 0 w 1191873"/>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03586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03586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03586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13272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2239 h 1432239"/>
                <a:gd name="connsiteX1" fmla="*/ 264860 w 1192282"/>
                <a:gd name="connsiteY1" fmla="*/ 1132694 h 1432239"/>
                <a:gd name="connsiteX2" fmla="*/ 299545 w 1192282"/>
                <a:gd name="connsiteY2" fmla="*/ 1132694 h 1432239"/>
                <a:gd name="connsiteX3" fmla="*/ 362607 w 1192282"/>
                <a:gd name="connsiteY3" fmla="*/ 940355 h 1432239"/>
                <a:gd name="connsiteX4" fmla="*/ 349994 w 1192282"/>
                <a:gd name="connsiteY4" fmla="*/ 779547 h 1432239"/>
                <a:gd name="connsiteX5" fmla="*/ 277473 w 1192282"/>
                <a:gd name="connsiteY5" fmla="*/ 801619 h 1432239"/>
                <a:gd name="connsiteX6" fmla="*/ 189186 w 1192282"/>
                <a:gd name="connsiteY6" fmla="*/ 536758 h 1432239"/>
                <a:gd name="connsiteX7" fmla="*/ 242789 w 1192282"/>
                <a:gd name="connsiteY7" fmla="*/ 193070 h 1432239"/>
                <a:gd name="connsiteX8" fmla="*/ 611702 w 1192282"/>
                <a:gd name="connsiteY8" fmla="*/ 3883 h 1432239"/>
                <a:gd name="connsiteX9" fmla="*/ 1008993 w 1192282"/>
                <a:gd name="connsiteY9" fmla="*/ 130008 h 1432239"/>
                <a:gd name="connsiteX10" fmla="*/ 1109892 w 1192282"/>
                <a:gd name="connsiteY10" fmla="*/ 268744 h 1432239"/>
                <a:gd name="connsiteX11" fmla="*/ 1068902 w 1192282"/>
                <a:gd name="connsiteY11" fmla="*/ 287663 h 1432239"/>
                <a:gd name="connsiteX12" fmla="*/ 1113272 w 1192282"/>
                <a:gd name="connsiteY12" fmla="*/ 461083 h 1432239"/>
                <a:gd name="connsiteX13" fmla="*/ 1084667 w 1192282"/>
                <a:gd name="connsiteY13" fmla="*/ 549370 h 1432239"/>
                <a:gd name="connsiteX14" fmla="*/ 1191873 w 1192282"/>
                <a:gd name="connsiteY14" fmla="*/ 738556 h 1432239"/>
                <a:gd name="connsiteX15" fmla="*/ 1119352 w 1192282"/>
                <a:gd name="connsiteY15" fmla="*/ 766934 h 1432239"/>
                <a:gd name="connsiteX16" fmla="*/ 1135117 w 1192282"/>
                <a:gd name="connsiteY16" fmla="*/ 839456 h 1432239"/>
                <a:gd name="connsiteX17" fmla="*/ 1103586 w 1192282"/>
                <a:gd name="connsiteY17" fmla="*/ 855221 h 1432239"/>
                <a:gd name="connsiteX18" fmla="*/ 1125658 w 1192282"/>
                <a:gd name="connsiteY18" fmla="*/ 893059 h 1432239"/>
                <a:gd name="connsiteX19" fmla="*/ 1087820 w 1192282"/>
                <a:gd name="connsiteY19" fmla="*/ 959274 h 1432239"/>
                <a:gd name="connsiteX20" fmla="*/ 1059443 w 1192282"/>
                <a:gd name="connsiteY20" fmla="*/ 1057020 h 1432239"/>
                <a:gd name="connsiteX21" fmla="*/ 854491 w 1192282"/>
                <a:gd name="connsiteY21" fmla="*/ 1044408 h 1432239"/>
                <a:gd name="connsiteX22" fmla="*/ 753592 w 1192282"/>
                <a:gd name="connsiteY22" fmla="*/ 1202063 h 1432239"/>
                <a:gd name="connsiteX23" fmla="*/ 939625 w 1192282"/>
                <a:gd name="connsiteY23" fmla="*/ 1432239 h 1432239"/>
                <a:gd name="connsiteX24" fmla="*/ 0 w 1192282"/>
                <a:gd name="connsiteY24" fmla="*/ 1432239 h 1432239"/>
                <a:gd name="connsiteX0" fmla="*/ 0 w 1192282"/>
                <a:gd name="connsiteY0" fmla="*/ 1422448 h 1422448"/>
                <a:gd name="connsiteX1" fmla="*/ 264860 w 1192282"/>
                <a:gd name="connsiteY1" fmla="*/ 1122903 h 1422448"/>
                <a:gd name="connsiteX2" fmla="*/ 299545 w 1192282"/>
                <a:gd name="connsiteY2" fmla="*/ 1122903 h 1422448"/>
                <a:gd name="connsiteX3" fmla="*/ 362607 w 1192282"/>
                <a:gd name="connsiteY3" fmla="*/ 930564 h 1422448"/>
                <a:gd name="connsiteX4" fmla="*/ 349994 w 1192282"/>
                <a:gd name="connsiteY4" fmla="*/ 769756 h 1422448"/>
                <a:gd name="connsiteX5" fmla="*/ 277473 w 1192282"/>
                <a:gd name="connsiteY5" fmla="*/ 791828 h 1422448"/>
                <a:gd name="connsiteX6" fmla="*/ 189186 w 1192282"/>
                <a:gd name="connsiteY6" fmla="*/ 526967 h 1422448"/>
                <a:gd name="connsiteX7" fmla="*/ 242789 w 1192282"/>
                <a:gd name="connsiteY7" fmla="*/ 183279 h 1422448"/>
                <a:gd name="connsiteX8" fmla="*/ 623326 w 1192282"/>
                <a:gd name="connsiteY8" fmla="*/ 3779 h 1422448"/>
                <a:gd name="connsiteX9" fmla="*/ 1008993 w 1192282"/>
                <a:gd name="connsiteY9" fmla="*/ 120217 h 1422448"/>
                <a:gd name="connsiteX10" fmla="*/ 1109892 w 1192282"/>
                <a:gd name="connsiteY10" fmla="*/ 258953 h 1422448"/>
                <a:gd name="connsiteX11" fmla="*/ 1068902 w 1192282"/>
                <a:gd name="connsiteY11" fmla="*/ 277872 h 1422448"/>
                <a:gd name="connsiteX12" fmla="*/ 1113272 w 1192282"/>
                <a:gd name="connsiteY12" fmla="*/ 451292 h 1422448"/>
                <a:gd name="connsiteX13" fmla="*/ 1084667 w 1192282"/>
                <a:gd name="connsiteY13" fmla="*/ 539579 h 1422448"/>
                <a:gd name="connsiteX14" fmla="*/ 1191873 w 1192282"/>
                <a:gd name="connsiteY14" fmla="*/ 728765 h 1422448"/>
                <a:gd name="connsiteX15" fmla="*/ 1119352 w 1192282"/>
                <a:gd name="connsiteY15" fmla="*/ 757143 h 1422448"/>
                <a:gd name="connsiteX16" fmla="*/ 1135117 w 1192282"/>
                <a:gd name="connsiteY16" fmla="*/ 829665 h 1422448"/>
                <a:gd name="connsiteX17" fmla="*/ 1103586 w 1192282"/>
                <a:gd name="connsiteY17" fmla="*/ 845430 h 1422448"/>
                <a:gd name="connsiteX18" fmla="*/ 1125658 w 1192282"/>
                <a:gd name="connsiteY18" fmla="*/ 883268 h 1422448"/>
                <a:gd name="connsiteX19" fmla="*/ 1087820 w 1192282"/>
                <a:gd name="connsiteY19" fmla="*/ 949483 h 1422448"/>
                <a:gd name="connsiteX20" fmla="*/ 1059443 w 1192282"/>
                <a:gd name="connsiteY20" fmla="*/ 1047229 h 1422448"/>
                <a:gd name="connsiteX21" fmla="*/ 854491 w 1192282"/>
                <a:gd name="connsiteY21" fmla="*/ 1034617 h 1422448"/>
                <a:gd name="connsiteX22" fmla="*/ 753592 w 1192282"/>
                <a:gd name="connsiteY22" fmla="*/ 1192272 h 1422448"/>
                <a:gd name="connsiteX23" fmla="*/ 939625 w 1192282"/>
                <a:gd name="connsiteY23" fmla="*/ 1422448 h 1422448"/>
                <a:gd name="connsiteX24" fmla="*/ 0 w 1192282"/>
                <a:gd name="connsiteY24" fmla="*/ 1422448 h 1422448"/>
                <a:gd name="connsiteX0" fmla="*/ 0 w 1192282"/>
                <a:gd name="connsiteY0" fmla="*/ 1420583 h 1420583"/>
                <a:gd name="connsiteX1" fmla="*/ 264860 w 1192282"/>
                <a:gd name="connsiteY1" fmla="*/ 1121038 h 1420583"/>
                <a:gd name="connsiteX2" fmla="*/ 299545 w 1192282"/>
                <a:gd name="connsiteY2" fmla="*/ 1121038 h 1420583"/>
                <a:gd name="connsiteX3" fmla="*/ 362607 w 1192282"/>
                <a:gd name="connsiteY3" fmla="*/ 928699 h 1420583"/>
                <a:gd name="connsiteX4" fmla="*/ 349994 w 1192282"/>
                <a:gd name="connsiteY4" fmla="*/ 767891 h 1420583"/>
                <a:gd name="connsiteX5" fmla="*/ 277473 w 1192282"/>
                <a:gd name="connsiteY5" fmla="*/ 789963 h 1420583"/>
                <a:gd name="connsiteX6" fmla="*/ 189186 w 1192282"/>
                <a:gd name="connsiteY6" fmla="*/ 525102 h 1420583"/>
                <a:gd name="connsiteX7" fmla="*/ 242789 w 1192282"/>
                <a:gd name="connsiteY7" fmla="*/ 181414 h 1420583"/>
                <a:gd name="connsiteX8" fmla="*/ 623326 w 1192282"/>
                <a:gd name="connsiteY8" fmla="*/ 1914 h 1420583"/>
                <a:gd name="connsiteX9" fmla="*/ 997370 w 1192282"/>
                <a:gd name="connsiteY9" fmla="*/ 97042 h 1420583"/>
                <a:gd name="connsiteX10" fmla="*/ 1109892 w 1192282"/>
                <a:gd name="connsiteY10" fmla="*/ 257088 h 1420583"/>
                <a:gd name="connsiteX11" fmla="*/ 1068902 w 1192282"/>
                <a:gd name="connsiteY11" fmla="*/ 276007 h 1420583"/>
                <a:gd name="connsiteX12" fmla="*/ 1113272 w 1192282"/>
                <a:gd name="connsiteY12" fmla="*/ 449427 h 1420583"/>
                <a:gd name="connsiteX13" fmla="*/ 1084667 w 1192282"/>
                <a:gd name="connsiteY13" fmla="*/ 537714 h 1420583"/>
                <a:gd name="connsiteX14" fmla="*/ 1191873 w 1192282"/>
                <a:gd name="connsiteY14" fmla="*/ 726900 h 1420583"/>
                <a:gd name="connsiteX15" fmla="*/ 1119352 w 1192282"/>
                <a:gd name="connsiteY15" fmla="*/ 755278 h 1420583"/>
                <a:gd name="connsiteX16" fmla="*/ 1135117 w 1192282"/>
                <a:gd name="connsiteY16" fmla="*/ 827800 h 1420583"/>
                <a:gd name="connsiteX17" fmla="*/ 1103586 w 1192282"/>
                <a:gd name="connsiteY17" fmla="*/ 843565 h 1420583"/>
                <a:gd name="connsiteX18" fmla="*/ 1125658 w 1192282"/>
                <a:gd name="connsiteY18" fmla="*/ 881403 h 1420583"/>
                <a:gd name="connsiteX19" fmla="*/ 1087820 w 1192282"/>
                <a:gd name="connsiteY19" fmla="*/ 947618 h 1420583"/>
                <a:gd name="connsiteX20" fmla="*/ 1059443 w 1192282"/>
                <a:gd name="connsiteY20" fmla="*/ 1045364 h 1420583"/>
                <a:gd name="connsiteX21" fmla="*/ 854491 w 1192282"/>
                <a:gd name="connsiteY21" fmla="*/ 1032752 h 1420583"/>
                <a:gd name="connsiteX22" fmla="*/ 753592 w 1192282"/>
                <a:gd name="connsiteY22" fmla="*/ 1190407 h 1420583"/>
                <a:gd name="connsiteX23" fmla="*/ 939625 w 1192282"/>
                <a:gd name="connsiteY23" fmla="*/ 1420583 h 1420583"/>
                <a:gd name="connsiteX24" fmla="*/ 0 w 1192282"/>
                <a:gd name="connsiteY24" fmla="*/ 1420583 h 1420583"/>
                <a:gd name="connsiteX0" fmla="*/ 0 w 1192282"/>
                <a:gd name="connsiteY0" fmla="*/ 1420568 h 1420568"/>
                <a:gd name="connsiteX1" fmla="*/ 264860 w 1192282"/>
                <a:gd name="connsiteY1" fmla="*/ 1121023 h 1420568"/>
                <a:gd name="connsiteX2" fmla="*/ 299545 w 1192282"/>
                <a:gd name="connsiteY2" fmla="*/ 1121023 h 1420568"/>
                <a:gd name="connsiteX3" fmla="*/ 362607 w 1192282"/>
                <a:gd name="connsiteY3" fmla="*/ 928684 h 1420568"/>
                <a:gd name="connsiteX4" fmla="*/ 349994 w 1192282"/>
                <a:gd name="connsiteY4" fmla="*/ 767876 h 1420568"/>
                <a:gd name="connsiteX5" fmla="*/ 277473 w 1192282"/>
                <a:gd name="connsiteY5" fmla="*/ 789948 h 1420568"/>
                <a:gd name="connsiteX6" fmla="*/ 189186 w 1192282"/>
                <a:gd name="connsiteY6" fmla="*/ 525087 h 1420568"/>
                <a:gd name="connsiteX7" fmla="*/ 242789 w 1192282"/>
                <a:gd name="connsiteY7" fmla="*/ 181399 h 1420568"/>
                <a:gd name="connsiteX8" fmla="*/ 623326 w 1192282"/>
                <a:gd name="connsiteY8" fmla="*/ 1899 h 1420568"/>
                <a:gd name="connsiteX9" fmla="*/ 997370 w 1192282"/>
                <a:gd name="connsiteY9" fmla="*/ 97027 h 1420568"/>
                <a:gd name="connsiteX10" fmla="*/ 1129265 w 1192282"/>
                <a:gd name="connsiteY10" fmla="*/ 253199 h 1420568"/>
                <a:gd name="connsiteX11" fmla="*/ 1068902 w 1192282"/>
                <a:gd name="connsiteY11" fmla="*/ 275992 h 1420568"/>
                <a:gd name="connsiteX12" fmla="*/ 1113272 w 1192282"/>
                <a:gd name="connsiteY12" fmla="*/ 449412 h 1420568"/>
                <a:gd name="connsiteX13" fmla="*/ 1084667 w 1192282"/>
                <a:gd name="connsiteY13" fmla="*/ 537699 h 1420568"/>
                <a:gd name="connsiteX14" fmla="*/ 1191873 w 1192282"/>
                <a:gd name="connsiteY14" fmla="*/ 726885 h 1420568"/>
                <a:gd name="connsiteX15" fmla="*/ 1119352 w 1192282"/>
                <a:gd name="connsiteY15" fmla="*/ 755263 h 1420568"/>
                <a:gd name="connsiteX16" fmla="*/ 1135117 w 1192282"/>
                <a:gd name="connsiteY16" fmla="*/ 827785 h 1420568"/>
                <a:gd name="connsiteX17" fmla="*/ 1103586 w 1192282"/>
                <a:gd name="connsiteY17" fmla="*/ 843550 h 1420568"/>
                <a:gd name="connsiteX18" fmla="*/ 1125658 w 1192282"/>
                <a:gd name="connsiteY18" fmla="*/ 881388 h 1420568"/>
                <a:gd name="connsiteX19" fmla="*/ 1087820 w 1192282"/>
                <a:gd name="connsiteY19" fmla="*/ 947603 h 1420568"/>
                <a:gd name="connsiteX20" fmla="*/ 1059443 w 1192282"/>
                <a:gd name="connsiteY20" fmla="*/ 1045349 h 1420568"/>
                <a:gd name="connsiteX21" fmla="*/ 854491 w 1192282"/>
                <a:gd name="connsiteY21" fmla="*/ 1032737 h 1420568"/>
                <a:gd name="connsiteX22" fmla="*/ 753592 w 1192282"/>
                <a:gd name="connsiteY22" fmla="*/ 1190392 h 1420568"/>
                <a:gd name="connsiteX23" fmla="*/ 939625 w 1192282"/>
                <a:gd name="connsiteY23" fmla="*/ 1420568 h 1420568"/>
                <a:gd name="connsiteX24" fmla="*/ 0 w 1192282"/>
                <a:gd name="connsiteY24" fmla="*/ 1420568 h 1420568"/>
                <a:gd name="connsiteX0" fmla="*/ 0 w 1192282"/>
                <a:gd name="connsiteY0" fmla="*/ 1420568 h 1420568"/>
                <a:gd name="connsiteX1" fmla="*/ 264860 w 1192282"/>
                <a:gd name="connsiteY1" fmla="*/ 1121023 h 1420568"/>
                <a:gd name="connsiteX2" fmla="*/ 299545 w 1192282"/>
                <a:gd name="connsiteY2" fmla="*/ 1121023 h 1420568"/>
                <a:gd name="connsiteX3" fmla="*/ 362607 w 1192282"/>
                <a:gd name="connsiteY3" fmla="*/ 928684 h 1420568"/>
                <a:gd name="connsiteX4" fmla="*/ 349994 w 1192282"/>
                <a:gd name="connsiteY4" fmla="*/ 767876 h 1420568"/>
                <a:gd name="connsiteX5" fmla="*/ 277473 w 1192282"/>
                <a:gd name="connsiteY5" fmla="*/ 789948 h 1420568"/>
                <a:gd name="connsiteX6" fmla="*/ 189186 w 1192282"/>
                <a:gd name="connsiteY6" fmla="*/ 525087 h 1420568"/>
                <a:gd name="connsiteX7" fmla="*/ 242789 w 1192282"/>
                <a:gd name="connsiteY7" fmla="*/ 181399 h 1420568"/>
                <a:gd name="connsiteX8" fmla="*/ 623326 w 1192282"/>
                <a:gd name="connsiteY8" fmla="*/ 1899 h 1420568"/>
                <a:gd name="connsiteX9" fmla="*/ 997370 w 1192282"/>
                <a:gd name="connsiteY9" fmla="*/ 97027 h 1420568"/>
                <a:gd name="connsiteX10" fmla="*/ 1129265 w 1192282"/>
                <a:gd name="connsiteY10" fmla="*/ 253199 h 1420568"/>
                <a:gd name="connsiteX11" fmla="*/ 1068902 w 1192282"/>
                <a:gd name="connsiteY11" fmla="*/ 275992 h 1420568"/>
                <a:gd name="connsiteX12" fmla="*/ 1113272 w 1192282"/>
                <a:gd name="connsiteY12" fmla="*/ 449412 h 1420568"/>
                <a:gd name="connsiteX13" fmla="*/ 1084667 w 1192282"/>
                <a:gd name="connsiteY13" fmla="*/ 537699 h 1420568"/>
                <a:gd name="connsiteX14" fmla="*/ 1191873 w 1192282"/>
                <a:gd name="connsiteY14" fmla="*/ 726885 h 1420568"/>
                <a:gd name="connsiteX15" fmla="*/ 1119352 w 1192282"/>
                <a:gd name="connsiteY15" fmla="*/ 755263 h 1420568"/>
                <a:gd name="connsiteX16" fmla="*/ 1135117 w 1192282"/>
                <a:gd name="connsiteY16" fmla="*/ 827785 h 1420568"/>
                <a:gd name="connsiteX17" fmla="*/ 1103586 w 1192282"/>
                <a:gd name="connsiteY17" fmla="*/ 843550 h 1420568"/>
                <a:gd name="connsiteX18" fmla="*/ 1125658 w 1192282"/>
                <a:gd name="connsiteY18" fmla="*/ 881388 h 1420568"/>
                <a:gd name="connsiteX19" fmla="*/ 1087820 w 1192282"/>
                <a:gd name="connsiteY19" fmla="*/ 947603 h 1420568"/>
                <a:gd name="connsiteX20" fmla="*/ 1059443 w 1192282"/>
                <a:gd name="connsiteY20" fmla="*/ 1045349 h 1420568"/>
                <a:gd name="connsiteX21" fmla="*/ 854491 w 1192282"/>
                <a:gd name="connsiteY21" fmla="*/ 1032737 h 1420568"/>
                <a:gd name="connsiteX22" fmla="*/ 753592 w 1192282"/>
                <a:gd name="connsiteY22" fmla="*/ 1190392 h 1420568"/>
                <a:gd name="connsiteX23" fmla="*/ 939625 w 1192282"/>
                <a:gd name="connsiteY23" fmla="*/ 1420568 h 1420568"/>
                <a:gd name="connsiteX24" fmla="*/ 0 w 1192282"/>
                <a:gd name="connsiteY24" fmla="*/ 1420568 h 1420568"/>
                <a:gd name="connsiteX0" fmla="*/ 0 w 1192282"/>
                <a:gd name="connsiteY0" fmla="*/ 1420568 h 1420568"/>
                <a:gd name="connsiteX1" fmla="*/ 264860 w 1192282"/>
                <a:gd name="connsiteY1" fmla="*/ 1121023 h 1420568"/>
                <a:gd name="connsiteX2" fmla="*/ 299545 w 1192282"/>
                <a:gd name="connsiteY2" fmla="*/ 1121023 h 1420568"/>
                <a:gd name="connsiteX3" fmla="*/ 362607 w 1192282"/>
                <a:gd name="connsiteY3" fmla="*/ 928684 h 1420568"/>
                <a:gd name="connsiteX4" fmla="*/ 349994 w 1192282"/>
                <a:gd name="connsiteY4" fmla="*/ 767876 h 1420568"/>
                <a:gd name="connsiteX5" fmla="*/ 323967 w 1192282"/>
                <a:gd name="connsiteY5" fmla="*/ 780261 h 1420568"/>
                <a:gd name="connsiteX6" fmla="*/ 189186 w 1192282"/>
                <a:gd name="connsiteY6" fmla="*/ 525087 h 1420568"/>
                <a:gd name="connsiteX7" fmla="*/ 242789 w 1192282"/>
                <a:gd name="connsiteY7" fmla="*/ 181399 h 1420568"/>
                <a:gd name="connsiteX8" fmla="*/ 623326 w 1192282"/>
                <a:gd name="connsiteY8" fmla="*/ 1899 h 1420568"/>
                <a:gd name="connsiteX9" fmla="*/ 997370 w 1192282"/>
                <a:gd name="connsiteY9" fmla="*/ 97027 h 1420568"/>
                <a:gd name="connsiteX10" fmla="*/ 1129265 w 1192282"/>
                <a:gd name="connsiteY10" fmla="*/ 253199 h 1420568"/>
                <a:gd name="connsiteX11" fmla="*/ 1068902 w 1192282"/>
                <a:gd name="connsiteY11" fmla="*/ 275992 h 1420568"/>
                <a:gd name="connsiteX12" fmla="*/ 1113272 w 1192282"/>
                <a:gd name="connsiteY12" fmla="*/ 449412 h 1420568"/>
                <a:gd name="connsiteX13" fmla="*/ 1084667 w 1192282"/>
                <a:gd name="connsiteY13" fmla="*/ 537699 h 1420568"/>
                <a:gd name="connsiteX14" fmla="*/ 1191873 w 1192282"/>
                <a:gd name="connsiteY14" fmla="*/ 726885 h 1420568"/>
                <a:gd name="connsiteX15" fmla="*/ 1119352 w 1192282"/>
                <a:gd name="connsiteY15" fmla="*/ 755263 h 1420568"/>
                <a:gd name="connsiteX16" fmla="*/ 1135117 w 1192282"/>
                <a:gd name="connsiteY16" fmla="*/ 827785 h 1420568"/>
                <a:gd name="connsiteX17" fmla="*/ 1103586 w 1192282"/>
                <a:gd name="connsiteY17" fmla="*/ 843550 h 1420568"/>
                <a:gd name="connsiteX18" fmla="*/ 1125658 w 1192282"/>
                <a:gd name="connsiteY18" fmla="*/ 881388 h 1420568"/>
                <a:gd name="connsiteX19" fmla="*/ 1087820 w 1192282"/>
                <a:gd name="connsiteY19" fmla="*/ 947603 h 1420568"/>
                <a:gd name="connsiteX20" fmla="*/ 1059443 w 1192282"/>
                <a:gd name="connsiteY20" fmla="*/ 1045349 h 1420568"/>
                <a:gd name="connsiteX21" fmla="*/ 854491 w 1192282"/>
                <a:gd name="connsiteY21" fmla="*/ 1032737 h 1420568"/>
                <a:gd name="connsiteX22" fmla="*/ 753592 w 1192282"/>
                <a:gd name="connsiteY22" fmla="*/ 1190392 h 1420568"/>
                <a:gd name="connsiteX23" fmla="*/ 939625 w 1192282"/>
                <a:gd name="connsiteY23" fmla="*/ 1420568 h 1420568"/>
                <a:gd name="connsiteX24" fmla="*/ 0 w 1192282"/>
                <a:gd name="connsiteY24" fmla="*/ 1420568 h 142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2282" h="1420568">
                  <a:moveTo>
                    <a:pt x="0" y="1420568"/>
                  </a:moveTo>
                  <a:lnTo>
                    <a:pt x="264860" y="1121023"/>
                  </a:lnTo>
                  <a:lnTo>
                    <a:pt x="299545" y="1121023"/>
                  </a:lnTo>
                  <a:cubicBezTo>
                    <a:pt x="320566" y="1056910"/>
                    <a:pt x="335280" y="1027482"/>
                    <a:pt x="362607" y="928684"/>
                  </a:cubicBezTo>
                  <a:cubicBezTo>
                    <a:pt x="389934" y="829886"/>
                    <a:pt x="354198" y="821479"/>
                    <a:pt x="349994" y="767876"/>
                  </a:cubicBezTo>
                  <a:lnTo>
                    <a:pt x="323967" y="780261"/>
                  </a:lnTo>
                  <a:cubicBezTo>
                    <a:pt x="294538" y="691974"/>
                    <a:pt x="202716" y="624897"/>
                    <a:pt x="189186" y="525087"/>
                  </a:cubicBezTo>
                  <a:cubicBezTo>
                    <a:pt x="175656" y="425277"/>
                    <a:pt x="170432" y="268597"/>
                    <a:pt x="242789" y="181399"/>
                  </a:cubicBezTo>
                  <a:cubicBezTo>
                    <a:pt x="315146" y="94201"/>
                    <a:pt x="497563" y="15961"/>
                    <a:pt x="623326" y="1899"/>
                  </a:cubicBezTo>
                  <a:cubicBezTo>
                    <a:pt x="749089" y="-12163"/>
                    <a:pt x="913047" y="55144"/>
                    <a:pt x="997370" y="97027"/>
                  </a:cubicBezTo>
                  <a:cubicBezTo>
                    <a:pt x="1081693" y="138910"/>
                    <a:pt x="1054949" y="208892"/>
                    <a:pt x="1129265" y="253199"/>
                  </a:cubicBezTo>
                  <a:lnTo>
                    <a:pt x="1068902" y="275992"/>
                  </a:lnTo>
                  <a:cubicBezTo>
                    <a:pt x="1080463" y="333799"/>
                    <a:pt x="1113766" y="419983"/>
                    <a:pt x="1113272" y="449412"/>
                  </a:cubicBezTo>
                  <a:cubicBezTo>
                    <a:pt x="1112778" y="478841"/>
                    <a:pt x="1090973" y="508270"/>
                    <a:pt x="1084667" y="537699"/>
                  </a:cubicBezTo>
                  <a:cubicBezTo>
                    <a:pt x="1120402" y="600761"/>
                    <a:pt x="1198612" y="709677"/>
                    <a:pt x="1191873" y="726885"/>
                  </a:cubicBezTo>
                  <a:cubicBezTo>
                    <a:pt x="1185134" y="744093"/>
                    <a:pt x="1143526" y="745804"/>
                    <a:pt x="1119352" y="755263"/>
                  </a:cubicBezTo>
                  <a:lnTo>
                    <a:pt x="1135117" y="827785"/>
                  </a:lnTo>
                  <a:lnTo>
                    <a:pt x="1103586" y="843550"/>
                  </a:lnTo>
                  <a:lnTo>
                    <a:pt x="1125658" y="881388"/>
                  </a:lnTo>
                  <a:cubicBezTo>
                    <a:pt x="1113045" y="903460"/>
                    <a:pt x="1101153" y="915021"/>
                    <a:pt x="1087820" y="947603"/>
                  </a:cubicBezTo>
                  <a:cubicBezTo>
                    <a:pt x="1074487" y="980185"/>
                    <a:pt x="1094087" y="1022454"/>
                    <a:pt x="1059443" y="1045349"/>
                  </a:cubicBezTo>
                  <a:cubicBezTo>
                    <a:pt x="1024799" y="1068244"/>
                    <a:pt x="905466" y="1008563"/>
                    <a:pt x="854491" y="1032737"/>
                  </a:cubicBezTo>
                  <a:cubicBezTo>
                    <a:pt x="803516" y="1056911"/>
                    <a:pt x="739403" y="1125754"/>
                    <a:pt x="753592" y="1190392"/>
                  </a:cubicBezTo>
                  <a:lnTo>
                    <a:pt x="939625" y="1420568"/>
                  </a:lnTo>
                  <a:lnTo>
                    <a:pt x="0" y="14205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2" name="Freihandform: Form 41">
              <a:extLst>
                <a:ext uri="{FF2B5EF4-FFF2-40B4-BE49-F238E27FC236}">
                  <a16:creationId xmlns:a16="http://schemas.microsoft.com/office/drawing/2014/main" id="{BB8EE32C-5C25-4635-8BBD-EB661FB60133}"/>
                </a:ext>
              </a:extLst>
            </p:cNvPr>
            <p:cNvSpPr/>
            <p:nvPr/>
          </p:nvSpPr>
          <p:spPr>
            <a:xfrm>
              <a:off x="6382523" y="4994698"/>
              <a:ext cx="805415" cy="959628"/>
            </a:xfrm>
            <a:custGeom>
              <a:avLst/>
              <a:gdLst>
                <a:gd name="connsiteX0" fmla="*/ 0 w 1191873"/>
                <a:gd name="connsiteY0" fmla="*/ 1428356 h 1428356"/>
                <a:gd name="connsiteX1" fmla="*/ 264860 w 1191873"/>
                <a:gd name="connsiteY1" fmla="*/ 1128811 h 1428356"/>
                <a:gd name="connsiteX2" fmla="*/ 299545 w 1191873"/>
                <a:gd name="connsiteY2" fmla="*/ 1128811 h 1428356"/>
                <a:gd name="connsiteX3" fmla="*/ 362607 w 1191873"/>
                <a:gd name="connsiteY3" fmla="*/ 936472 h 1428356"/>
                <a:gd name="connsiteX4" fmla="*/ 349994 w 1191873"/>
                <a:gd name="connsiteY4" fmla="*/ 775664 h 1428356"/>
                <a:gd name="connsiteX5" fmla="*/ 277473 w 1191873"/>
                <a:gd name="connsiteY5" fmla="*/ 797736 h 1428356"/>
                <a:gd name="connsiteX6" fmla="*/ 189186 w 1191873"/>
                <a:gd name="connsiteY6" fmla="*/ 532875 h 1428356"/>
                <a:gd name="connsiteX7" fmla="*/ 242789 w 1191873"/>
                <a:gd name="connsiteY7" fmla="*/ 189187 h 1428356"/>
                <a:gd name="connsiteX8" fmla="*/ 611702 w 1191873"/>
                <a:gd name="connsiteY8" fmla="*/ 0 h 1428356"/>
                <a:gd name="connsiteX9" fmla="*/ 1008993 w 1191873"/>
                <a:gd name="connsiteY9" fmla="*/ 126125 h 1428356"/>
                <a:gd name="connsiteX10" fmla="*/ 1109892 w 1191873"/>
                <a:gd name="connsiteY10" fmla="*/ 264861 h 1428356"/>
                <a:gd name="connsiteX11" fmla="*/ 1068902 w 1191873"/>
                <a:gd name="connsiteY11" fmla="*/ 283780 h 1428356"/>
                <a:gd name="connsiteX12" fmla="*/ 1103586 w 1191873"/>
                <a:gd name="connsiteY12" fmla="*/ 457200 h 1428356"/>
                <a:gd name="connsiteX13" fmla="*/ 1084667 w 1191873"/>
                <a:gd name="connsiteY13" fmla="*/ 545487 h 1428356"/>
                <a:gd name="connsiteX14" fmla="*/ 1191873 w 1191873"/>
                <a:gd name="connsiteY14" fmla="*/ 734673 h 1428356"/>
                <a:gd name="connsiteX15" fmla="*/ 1119352 w 1191873"/>
                <a:gd name="connsiteY15" fmla="*/ 763051 h 1428356"/>
                <a:gd name="connsiteX16" fmla="*/ 1135117 w 1191873"/>
                <a:gd name="connsiteY16" fmla="*/ 835573 h 1428356"/>
                <a:gd name="connsiteX17" fmla="*/ 1103586 w 1191873"/>
                <a:gd name="connsiteY17" fmla="*/ 851338 h 1428356"/>
                <a:gd name="connsiteX18" fmla="*/ 1125658 w 1191873"/>
                <a:gd name="connsiteY18" fmla="*/ 889176 h 1428356"/>
                <a:gd name="connsiteX19" fmla="*/ 1087820 w 1191873"/>
                <a:gd name="connsiteY19" fmla="*/ 955391 h 1428356"/>
                <a:gd name="connsiteX20" fmla="*/ 1090974 w 1191873"/>
                <a:gd name="connsiteY20" fmla="*/ 1034218 h 1428356"/>
                <a:gd name="connsiteX21" fmla="*/ 1059443 w 1191873"/>
                <a:gd name="connsiteY21" fmla="*/ 1053137 h 1428356"/>
                <a:gd name="connsiteX22" fmla="*/ 854491 w 1191873"/>
                <a:gd name="connsiteY22" fmla="*/ 1040525 h 1428356"/>
                <a:gd name="connsiteX23" fmla="*/ 794582 w 1191873"/>
                <a:gd name="connsiteY23" fmla="*/ 1087821 h 1428356"/>
                <a:gd name="connsiteX24" fmla="*/ 753592 w 1191873"/>
                <a:gd name="connsiteY24" fmla="*/ 1198180 h 1428356"/>
                <a:gd name="connsiteX25" fmla="*/ 939625 w 1191873"/>
                <a:gd name="connsiteY25" fmla="*/ 1428356 h 1428356"/>
                <a:gd name="connsiteX26" fmla="*/ 0 w 1191873"/>
                <a:gd name="connsiteY26" fmla="*/ 1428356 h 1428356"/>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94582 w 1191873"/>
                <a:gd name="connsiteY23" fmla="*/ 1091299 h 1431834"/>
                <a:gd name="connsiteX24" fmla="*/ 753592 w 1191873"/>
                <a:gd name="connsiteY24" fmla="*/ 1201658 h 1431834"/>
                <a:gd name="connsiteX25" fmla="*/ 939625 w 1191873"/>
                <a:gd name="connsiteY25" fmla="*/ 1431834 h 1431834"/>
                <a:gd name="connsiteX26" fmla="*/ 0 w 1191873"/>
                <a:gd name="connsiteY26"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90974 w 1191873"/>
                <a:gd name="connsiteY20" fmla="*/ 1037696 h 1431834"/>
                <a:gd name="connsiteX21" fmla="*/ 1059443 w 1191873"/>
                <a:gd name="connsiteY21" fmla="*/ 1056615 h 1431834"/>
                <a:gd name="connsiteX22" fmla="*/ 854491 w 1191873"/>
                <a:gd name="connsiteY22" fmla="*/ 1044003 h 1431834"/>
                <a:gd name="connsiteX23" fmla="*/ 753592 w 1191873"/>
                <a:gd name="connsiteY23" fmla="*/ 1201658 h 1431834"/>
                <a:gd name="connsiteX24" fmla="*/ 939625 w 1191873"/>
                <a:gd name="connsiteY24" fmla="*/ 1431834 h 1431834"/>
                <a:gd name="connsiteX25" fmla="*/ 0 w 1191873"/>
                <a:gd name="connsiteY25"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59443 w 1191873"/>
                <a:gd name="connsiteY20" fmla="*/ 1056615 h 1431834"/>
                <a:gd name="connsiteX21" fmla="*/ 854491 w 1191873"/>
                <a:gd name="connsiteY21" fmla="*/ 1044003 h 1431834"/>
                <a:gd name="connsiteX22" fmla="*/ 753592 w 1191873"/>
                <a:gd name="connsiteY22" fmla="*/ 1201658 h 1431834"/>
                <a:gd name="connsiteX23" fmla="*/ 939625 w 1191873"/>
                <a:gd name="connsiteY23" fmla="*/ 1431834 h 1431834"/>
                <a:gd name="connsiteX24" fmla="*/ 0 w 1191873"/>
                <a:gd name="connsiteY24"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59443 w 1191873"/>
                <a:gd name="connsiteY20" fmla="*/ 1056615 h 1431834"/>
                <a:gd name="connsiteX21" fmla="*/ 854491 w 1191873"/>
                <a:gd name="connsiteY21" fmla="*/ 1044003 h 1431834"/>
                <a:gd name="connsiteX22" fmla="*/ 753592 w 1191873"/>
                <a:gd name="connsiteY22" fmla="*/ 1201658 h 1431834"/>
                <a:gd name="connsiteX23" fmla="*/ 939625 w 1191873"/>
                <a:gd name="connsiteY23" fmla="*/ 1431834 h 1431834"/>
                <a:gd name="connsiteX24" fmla="*/ 0 w 1191873"/>
                <a:gd name="connsiteY24" fmla="*/ 1431834 h 1431834"/>
                <a:gd name="connsiteX0" fmla="*/ 0 w 1191873"/>
                <a:gd name="connsiteY0" fmla="*/ 1431834 h 1431834"/>
                <a:gd name="connsiteX1" fmla="*/ 264860 w 1191873"/>
                <a:gd name="connsiteY1" fmla="*/ 1132289 h 1431834"/>
                <a:gd name="connsiteX2" fmla="*/ 299545 w 1191873"/>
                <a:gd name="connsiteY2" fmla="*/ 1132289 h 1431834"/>
                <a:gd name="connsiteX3" fmla="*/ 362607 w 1191873"/>
                <a:gd name="connsiteY3" fmla="*/ 939950 h 1431834"/>
                <a:gd name="connsiteX4" fmla="*/ 349994 w 1191873"/>
                <a:gd name="connsiteY4" fmla="*/ 779142 h 1431834"/>
                <a:gd name="connsiteX5" fmla="*/ 277473 w 1191873"/>
                <a:gd name="connsiteY5" fmla="*/ 801214 h 1431834"/>
                <a:gd name="connsiteX6" fmla="*/ 189186 w 1191873"/>
                <a:gd name="connsiteY6" fmla="*/ 536353 h 1431834"/>
                <a:gd name="connsiteX7" fmla="*/ 242789 w 1191873"/>
                <a:gd name="connsiteY7" fmla="*/ 192665 h 1431834"/>
                <a:gd name="connsiteX8" fmla="*/ 611702 w 1191873"/>
                <a:gd name="connsiteY8" fmla="*/ 3478 h 1431834"/>
                <a:gd name="connsiteX9" fmla="*/ 1008993 w 1191873"/>
                <a:gd name="connsiteY9" fmla="*/ 129603 h 1431834"/>
                <a:gd name="connsiteX10" fmla="*/ 1109892 w 1191873"/>
                <a:gd name="connsiteY10" fmla="*/ 268339 h 1431834"/>
                <a:gd name="connsiteX11" fmla="*/ 1068902 w 1191873"/>
                <a:gd name="connsiteY11" fmla="*/ 287258 h 1431834"/>
                <a:gd name="connsiteX12" fmla="*/ 1103586 w 1191873"/>
                <a:gd name="connsiteY12" fmla="*/ 460678 h 1431834"/>
                <a:gd name="connsiteX13" fmla="*/ 1084667 w 1191873"/>
                <a:gd name="connsiteY13" fmla="*/ 548965 h 1431834"/>
                <a:gd name="connsiteX14" fmla="*/ 1191873 w 1191873"/>
                <a:gd name="connsiteY14" fmla="*/ 738151 h 1431834"/>
                <a:gd name="connsiteX15" fmla="*/ 1119352 w 1191873"/>
                <a:gd name="connsiteY15" fmla="*/ 766529 h 1431834"/>
                <a:gd name="connsiteX16" fmla="*/ 1135117 w 1191873"/>
                <a:gd name="connsiteY16" fmla="*/ 839051 h 1431834"/>
                <a:gd name="connsiteX17" fmla="*/ 1103586 w 1191873"/>
                <a:gd name="connsiteY17" fmla="*/ 854816 h 1431834"/>
                <a:gd name="connsiteX18" fmla="*/ 1125658 w 1191873"/>
                <a:gd name="connsiteY18" fmla="*/ 892654 h 1431834"/>
                <a:gd name="connsiteX19" fmla="*/ 1087820 w 1191873"/>
                <a:gd name="connsiteY19" fmla="*/ 958869 h 1431834"/>
                <a:gd name="connsiteX20" fmla="*/ 1059443 w 1191873"/>
                <a:gd name="connsiteY20" fmla="*/ 1056615 h 1431834"/>
                <a:gd name="connsiteX21" fmla="*/ 854491 w 1191873"/>
                <a:gd name="connsiteY21" fmla="*/ 1044003 h 1431834"/>
                <a:gd name="connsiteX22" fmla="*/ 753592 w 1191873"/>
                <a:gd name="connsiteY22" fmla="*/ 1201658 h 1431834"/>
                <a:gd name="connsiteX23" fmla="*/ 939625 w 1191873"/>
                <a:gd name="connsiteY23" fmla="*/ 1431834 h 1431834"/>
                <a:gd name="connsiteX24" fmla="*/ 0 w 1191873"/>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03586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03586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03586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1834 h 1431834"/>
                <a:gd name="connsiteX1" fmla="*/ 264860 w 1192282"/>
                <a:gd name="connsiteY1" fmla="*/ 1132289 h 1431834"/>
                <a:gd name="connsiteX2" fmla="*/ 299545 w 1192282"/>
                <a:gd name="connsiteY2" fmla="*/ 1132289 h 1431834"/>
                <a:gd name="connsiteX3" fmla="*/ 362607 w 1192282"/>
                <a:gd name="connsiteY3" fmla="*/ 939950 h 1431834"/>
                <a:gd name="connsiteX4" fmla="*/ 349994 w 1192282"/>
                <a:gd name="connsiteY4" fmla="*/ 779142 h 1431834"/>
                <a:gd name="connsiteX5" fmla="*/ 277473 w 1192282"/>
                <a:gd name="connsiteY5" fmla="*/ 801214 h 1431834"/>
                <a:gd name="connsiteX6" fmla="*/ 189186 w 1192282"/>
                <a:gd name="connsiteY6" fmla="*/ 536353 h 1431834"/>
                <a:gd name="connsiteX7" fmla="*/ 242789 w 1192282"/>
                <a:gd name="connsiteY7" fmla="*/ 192665 h 1431834"/>
                <a:gd name="connsiteX8" fmla="*/ 611702 w 1192282"/>
                <a:gd name="connsiteY8" fmla="*/ 3478 h 1431834"/>
                <a:gd name="connsiteX9" fmla="*/ 1008993 w 1192282"/>
                <a:gd name="connsiteY9" fmla="*/ 129603 h 1431834"/>
                <a:gd name="connsiteX10" fmla="*/ 1109892 w 1192282"/>
                <a:gd name="connsiteY10" fmla="*/ 268339 h 1431834"/>
                <a:gd name="connsiteX11" fmla="*/ 1068902 w 1192282"/>
                <a:gd name="connsiteY11" fmla="*/ 287258 h 1431834"/>
                <a:gd name="connsiteX12" fmla="*/ 1113272 w 1192282"/>
                <a:gd name="connsiteY12" fmla="*/ 460678 h 1431834"/>
                <a:gd name="connsiteX13" fmla="*/ 1084667 w 1192282"/>
                <a:gd name="connsiteY13" fmla="*/ 548965 h 1431834"/>
                <a:gd name="connsiteX14" fmla="*/ 1191873 w 1192282"/>
                <a:gd name="connsiteY14" fmla="*/ 738151 h 1431834"/>
                <a:gd name="connsiteX15" fmla="*/ 1119352 w 1192282"/>
                <a:gd name="connsiteY15" fmla="*/ 766529 h 1431834"/>
                <a:gd name="connsiteX16" fmla="*/ 1135117 w 1192282"/>
                <a:gd name="connsiteY16" fmla="*/ 839051 h 1431834"/>
                <a:gd name="connsiteX17" fmla="*/ 1103586 w 1192282"/>
                <a:gd name="connsiteY17" fmla="*/ 854816 h 1431834"/>
                <a:gd name="connsiteX18" fmla="*/ 1125658 w 1192282"/>
                <a:gd name="connsiteY18" fmla="*/ 892654 h 1431834"/>
                <a:gd name="connsiteX19" fmla="*/ 1087820 w 1192282"/>
                <a:gd name="connsiteY19" fmla="*/ 958869 h 1431834"/>
                <a:gd name="connsiteX20" fmla="*/ 1059443 w 1192282"/>
                <a:gd name="connsiteY20" fmla="*/ 1056615 h 1431834"/>
                <a:gd name="connsiteX21" fmla="*/ 854491 w 1192282"/>
                <a:gd name="connsiteY21" fmla="*/ 1044003 h 1431834"/>
                <a:gd name="connsiteX22" fmla="*/ 753592 w 1192282"/>
                <a:gd name="connsiteY22" fmla="*/ 1201658 h 1431834"/>
                <a:gd name="connsiteX23" fmla="*/ 939625 w 1192282"/>
                <a:gd name="connsiteY23" fmla="*/ 1431834 h 1431834"/>
                <a:gd name="connsiteX24" fmla="*/ 0 w 1192282"/>
                <a:gd name="connsiteY24" fmla="*/ 1431834 h 1431834"/>
                <a:gd name="connsiteX0" fmla="*/ 0 w 1192282"/>
                <a:gd name="connsiteY0" fmla="*/ 1432239 h 1432239"/>
                <a:gd name="connsiteX1" fmla="*/ 264860 w 1192282"/>
                <a:gd name="connsiteY1" fmla="*/ 1132694 h 1432239"/>
                <a:gd name="connsiteX2" fmla="*/ 299545 w 1192282"/>
                <a:gd name="connsiteY2" fmla="*/ 1132694 h 1432239"/>
                <a:gd name="connsiteX3" fmla="*/ 362607 w 1192282"/>
                <a:gd name="connsiteY3" fmla="*/ 940355 h 1432239"/>
                <a:gd name="connsiteX4" fmla="*/ 349994 w 1192282"/>
                <a:gd name="connsiteY4" fmla="*/ 779547 h 1432239"/>
                <a:gd name="connsiteX5" fmla="*/ 277473 w 1192282"/>
                <a:gd name="connsiteY5" fmla="*/ 801619 h 1432239"/>
                <a:gd name="connsiteX6" fmla="*/ 189186 w 1192282"/>
                <a:gd name="connsiteY6" fmla="*/ 536758 h 1432239"/>
                <a:gd name="connsiteX7" fmla="*/ 242789 w 1192282"/>
                <a:gd name="connsiteY7" fmla="*/ 193070 h 1432239"/>
                <a:gd name="connsiteX8" fmla="*/ 611702 w 1192282"/>
                <a:gd name="connsiteY8" fmla="*/ 3883 h 1432239"/>
                <a:gd name="connsiteX9" fmla="*/ 1008993 w 1192282"/>
                <a:gd name="connsiteY9" fmla="*/ 130008 h 1432239"/>
                <a:gd name="connsiteX10" fmla="*/ 1109892 w 1192282"/>
                <a:gd name="connsiteY10" fmla="*/ 268744 h 1432239"/>
                <a:gd name="connsiteX11" fmla="*/ 1068902 w 1192282"/>
                <a:gd name="connsiteY11" fmla="*/ 287663 h 1432239"/>
                <a:gd name="connsiteX12" fmla="*/ 1113272 w 1192282"/>
                <a:gd name="connsiteY12" fmla="*/ 461083 h 1432239"/>
                <a:gd name="connsiteX13" fmla="*/ 1084667 w 1192282"/>
                <a:gd name="connsiteY13" fmla="*/ 549370 h 1432239"/>
                <a:gd name="connsiteX14" fmla="*/ 1191873 w 1192282"/>
                <a:gd name="connsiteY14" fmla="*/ 738556 h 1432239"/>
                <a:gd name="connsiteX15" fmla="*/ 1119352 w 1192282"/>
                <a:gd name="connsiteY15" fmla="*/ 766934 h 1432239"/>
                <a:gd name="connsiteX16" fmla="*/ 1135117 w 1192282"/>
                <a:gd name="connsiteY16" fmla="*/ 839456 h 1432239"/>
                <a:gd name="connsiteX17" fmla="*/ 1103586 w 1192282"/>
                <a:gd name="connsiteY17" fmla="*/ 855221 h 1432239"/>
                <a:gd name="connsiteX18" fmla="*/ 1125658 w 1192282"/>
                <a:gd name="connsiteY18" fmla="*/ 893059 h 1432239"/>
                <a:gd name="connsiteX19" fmla="*/ 1087820 w 1192282"/>
                <a:gd name="connsiteY19" fmla="*/ 959274 h 1432239"/>
                <a:gd name="connsiteX20" fmla="*/ 1059443 w 1192282"/>
                <a:gd name="connsiteY20" fmla="*/ 1057020 h 1432239"/>
                <a:gd name="connsiteX21" fmla="*/ 854491 w 1192282"/>
                <a:gd name="connsiteY21" fmla="*/ 1044408 h 1432239"/>
                <a:gd name="connsiteX22" fmla="*/ 753592 w 1192282"/>
                <a:gd name="connsiteY22" fmla="*/ 1202063 h 1432239"/>
                <a:gd name="connsiteX23" fmla="*/ 939625 w 1192282"/>
                <a:gd name="connsiteY23" fmla="*/ 1432239 h 1432239"/>
                <a:gd name="connsiteX24" fmla="*/ 0 w 1192282"/>
                <a:gd name="connsiteY24" fmla="*/ 1432239 h 1432239"/>
                <a:gd name="connsiteX0" fmla="*/ 0 w 1192282"/>
                <a:gd name="connsiteY0" fmla="*/ 1422448 h 1422448"/>
                <a:gd name="connsiteX1" fmla="*/ 264860 w 1192282"/>
                <a:gd name="connsiteY1" fmla="*/ 1122903 h 1422448"/>
                <a:gd name="connsiteX2" fmla="*/ 299545 w 1192282"/>
                <a:gd name="connsiteY2" fmla="*/ 1122903 h 1422448"/>
                <a:gd name="connsiteX3" fmla="*/ 362607 w 1192282"/>
                <a:gd name="connsiteY3" fmla="*/ 930564 h 1422448"/>
                <a:gd name="connsiteX4" fmla="*/ 349994 w 1192282"/>
                <a:gd name="connsiteY4" fmla="*/ 769756 h 1422448"/>
                <a:gd name="connsiteX5" fmla="*/ 277473 w 1192282"/>
                <a:gd name="connsiteY5" fmla="*/ 791828 h 1422448"/>
                <a:gd name="connsiteX6" fmla="*/ 189186 w 1192282"/>
                <a:gd name="connsiteY6" fmla="*/ 526967 h 1422448"/>
                <a:gd name="connsiteX7" fmla="*/ 242789 w 1192282"/>
                <a:gd name="connsiteY7" fmla="*/ 183279 h 1422448"/>
                <a:gd name="connsiteX8" fmla="*/ 623326 w 1192282"/>
                <a:gd name="connsiteY8" fmla="*/ 3779 h 1422448"/>
                <a:gd name="connsiteX9" fmla="*/ 1008993 w 1192282"/>
                <a:gd name="connsiteY9" fmla="*/ 120217 h 1422448"/>
                <a:gd name="connsiteX10" fmla="*/ 1109892 w 1192282"/>
                <a:gd name="connsiteY10" fmla="*/ 258953 h 1422448"/>
                <a:gd name="connsiteX11" fmla="*/ 1068902 w 1192282"/>
                <a:gd name="connsiteY11" fmla="*/ 277872 h 1422448"/>
                <a:gd name="connsiteX12" fmla="*/ 1113272 w 1192282"/>
                <a:gd name="connsiteY12" fmla="*/ 451292 h 1422448"/>
                <a:gd name="connsiteX13" fmla="*/ 1084667 w 1192282"/>
                <a:gd name="connsiteY13" fmla="*/ 539579 h 1422448"/>
                <a:gd name="connsiteX14" fmla="*/ 1191873 w 1192282"/>
                <a:gd name="connsiteY14" fmla="*/ 728765 h 1422448"/>
                <a:gd name="connsiteX15" fmla="*/ 1119352 w 1192282"/>
                <a:gd name="connsiteY15" fmla="*/ 757143 h 1422448"/>
                <a:gd name="connsiteX16" fmla="*/ 1135117 w 1192282"/>
                <a:gd name="connsiteY16" fmla="*/ 829665 h 1422448"/>
                <a:gd name="connsiteX17" fmla="*/ 1103586 w 1192282"/>
                <a:gd name="connsiteY17" fmla="*/ 845430 h 1422448"/>
                <a:gd name="connsiteX18" fmla="*/ 1125658 w 1192282"/>
                <a:gd name="connsiteY18" fmla="*/ 883268 h 1422448"/>
                <a:gd name="connsiteX19" fmla="*/ 1087820 w 1192282"/>
                <a:gd name="connsiteY19" fmla="*/ 949483 h 1422448"/>
                <a:gd name="connsiteX20" fmla="*/ 1059443 w 1192282"/>
                <a:gd name="connsiteY20" fmla="*/ 1047229 h 1422448"/>
                <a:gd name="connsiteX21" fmla="*/ 854491 w 1192282"/>
                <a:gd name="connsiteY21" fmla="*/ 1034617 h 1422448"/>
                <a:gd name="connsiteX22" fmla="*/ 753592 w 1192282"/>
                <a:gd name="connsiteY22" fmla="*/ 1192272 h 1422448"/>
                <a:gd name="connsiteX23" fmla="*/ 939625 w 1192282"/>
                <a:gd name="connsiteY23" fmla="*/ 1422448 h 1422448"/>
                <a:gd name="connsiteX24" fmla="*/ 0 w 1192282"/>
                <a:gd name="connsiteY24" fmla="*/ 1422448 h 1422448"/>
                <a:gd name="connsiteX0" fmla="*/ 0 w 1192282"/>
                <a:gd name="connsiteY0" fmla="*/ 1420583 h 1420583"/>
                <a:gd name="connsiteX1" fmla="*/ 264860 w 1192282"/>
                <a:gd name="connsiteY1" fmla="*/ 1121038 h 1420583"/>
                <a:gd name="connsiteX2" fmla="*/ 299545 w 1192282"/>
                <a:gd name="connsiteY2" fmla="*/ 1121038 h 1420583"/>
                <a:gd name="connsiteX3" fmla="*/ 362607 w 1192282"/>
                <a:gd name="connsiteY3" fmla="*/ 928699 h 1420583"/>
                <a:gd name="connsiteX4" fmla="*/ 349994 w 1192282"/>
                <a:gd name="connsiteY4" fmla="*/ 767891 h 1420583"/>
                <a:gd name="connsiteX5" fmla="*/ 277473 w 1192282"/>
                <a:gd name="connsiteY5" fmla="*/ 789963 h 1420583"/>
                <a:gd name="connsiteX6" fmla="*/ 189186 w 1192282"/>
                <a:gd name="connsiteY6" fmla="*/ 525102 h 1420583"/>
                <a:gd name="connsiteX7" fmla="*/ 242789 w 1192282"/>
                <a:gd name="connsiteY7" fmla="*/ 181414 h 1420583"/>
                <a:gd name="connsiteX8" fmla="*/ 623326 w 1192282"/>
                <a:gd name="connsiteY8" fmla="*/ 1914 h 1420583"/>
                <a:gd name="connsiteX9" fmla="*/ 997370 w 1192282"/>
                <a:gd name="connsiteY9" fmla="*/ 97042 h 1420583"/>
                <a:gd name="connsiteX10" fmla="*/ 1109892 w 1192282"/>
                <a:gd name="connsiteY10" fmla="*/ 257088 h 1420583"/>
                <a:gd name="connsiteX11" fmla="*/ 1068902 w 1192282"/>
                <a:gd name="connsiteY11" fmla="*/ 276007 h 1420583"/>
                <a:gd name="connsiteX12" fmla="*/ 1113272 w 1192282"/>
                <a:gd name="connsiteY12" fmla="*/ 449427 h 1420583"/>
                <a:gd name="connsiteX13" fmla="*/ 1084667 w 1192282"/>
                <a:gd name="connsiteY13" fmla="*/ 537714 h 1420583"/>
                <a:gd name="connsiteX14" fmla="*/ 1191873 w 1192282"/>
                <a:gd name="connsiteY14" fmla="*/ 726900 h 1420583"/>
                <a:gd name="connsiteX15" fmla="*/ 1119352 w 1192282"/>
                <a:gd name="connsiteY15" fmla="*/ 755278 h 1420583"/>
                <a:gd name="connsiteX16" fmla="*/ 1135117 w 1192282"/>
                <a:gd name="connsiteY16" fmla="*/ 827800 h 1420583"/>
                <a:gd name="connsiteX17" fmla="*/ 1103586 w 1192282"/>
                <a:gd name="connsiteY17" fmla="*/ 843565 h 1420583"/>
                <a:gd name="connsiteX18" fmla="*/ 1125658 w 1192282"/>
                <a:gd name="connsiteY18" fmla="*/ 881403 h 1420583"/>
                <a:gd name="connsiteX19" fmla="*/ 1087820 w 1192282"/>
                <a:gd name="connsiteY19" fmla="*/ 947618 h 1420583"/>
                <a:gd name="connsiteX20" fmla="*/ 1059443 w 1192282"/>
                <a:gd name="connsiteY20" fmla="*/ 1045364 h 1420583"/>
                <a:gd name="connsiteX21" fmla="*/ 854491 w 1192282"/>
                <a:gd name="connsiteY21" fmla="*/ 1032752 h 1420583"/>
                <a:gd name="connsiteX22" fmla="*/ 753592 w 1192282"/>
                <a:gd name="connsiteY22" fmla="*/ 1190407 h 1420583"/>
                <a:gd name="connsiteX23" fmla="*/ 939625 w 1192282"/>
                <a:gd name="connsiteY23" fmla="*/ 1420583 h 1420583"/>
                <a:gd name="connsiteX24" fmla="*/ 0 w 1192282"/>
                <a:gd name="connsiteY24" fmla="*/ 1420583 h 1420583"/>
                <a:gd name="connsiteX0" fmla="*/ 0 w 1192282"/>
                <a:gd name="connsiteY0" fmla="*/ 1420568 h 1420568"/>
                <a:gd name="connsiteX1" fmla="*/ 264860 w 1192282"/>
                <a:gd name="connsiteY1" fmla="*/ 1121023 h 1420568"/>
                <a:gd name="connsiteX2" fmla="*/ 299545 w 1192282"/>
                <a:gd name="connsiteY2" fmla="*/ 1121023 h 1420568"/>
                <a:gd name="connsiteX3" fmla="*/ 362607 w 1192282"/>
                <a:gd name="connsiteY3" fmla="*/ 928684 h 1420568"/>
                <a:gd name="connsiteX4" fmla="*/ 349994 w 1192282"/>
                <a:gd name="connsiteY4" fmla="*/ 767876 h 1420568"/>
                <a:gd name="connsiteX5" fmla="*/ 277473 w 1192282"/>
                <a:gd name="connsiteY5" fmla="*/ 789948 h 1420568"/>
                <a:gd name="connsiteX6" fmla="*/ 189186 w 1192282"/>
                <a:gd name="connsiteY6" fmla="*/ 525087 h 1420568"/>
                <a:gd name="connsiteX7" fmla="*/ 242789 w 1192282"/>
                <a:gd name="connsiteY7" fmla="*/ 181399 h 1420568"/>
                <a:gd name="connsiteX8" fmla="*/ 623326 w 1192282"/>
                <a:gd name="connsiteY8" fmla="*/ 1899 h 1420568"/>
                <a:gd name="connsiteX9" fmla="*/ 997370 w 1192282"/>
                <a:gd name="connsiteY9" fmla="*/ 97027 h 1420568"/>
                <a:gd name="connsiteX10" fmla="*/ 1129265 w 1192282"/>
                <a:gd name="connsiteY10" fmla="*/ 253199 h 1420568"/>
                <a:gd name="connsiteX11" fmla="*/ 1068902 w 1192282"/>
                <a:gd name="connsiteY11" fmla="*/ 275992 h 1420568"/>
                <a:gd name="connsiteX12" fmla="*/ 1113272 w 1192282"/>
                <a:gd name="connsiteY12" fmla="*/ 449412 h 1420568"/>
                <a:gd name="connsiteX13" fmla="*/ 1084667 w 1192282"/>
                <a:gd name="connsiteY13" fmla="*/ 537699 h 1420568"/>
                <a:gd name="connsiteX14" fmla="*/ 1191873 w 1192282"/>
                <a:gd name="connsiteY14" fmla="*/ 726885 h 1420568"/>
                <a:gd name="connsiteX15" fmla="*/ 1119352 w 1192282"/>
                <a:gd name="connsiteY15" fmla="*/ 755263 h 1420568"/>
                <a:gd name="connsiteX16" fmla="*/ 1135117 w 1192282"/>
                <a:gd name="connsiteY16" fmla="*/ 827785 h 1420568"/>
                <a:gd name="connsiteX17" fmla="*/ 1103586 w 1192282"/>
                <a:gd name="connsiteY17" fmla="*/ 843550 h 1420568"/>
                <a:gd name="connsiteX18" fmla="*/ 1125658 w 1192282"/>
                <a:gd name="connsiteY18" fmla="*/ 881388 h 1420568"/>
                <a:gd name="connsiteX19" fmla="*/ 1087820 w 1192282"/>
                <a:gd name="connsiteY19" fmla="*/ 947603 h 1420568"/>
                <a:gd name="connsiteX20" fmla="*/ 1059443 w 1192282"/>
                <a:gd name="connsiteY20" fmla="*/ 1045349 h 1420568"/>
                <a:gd name="connsiteX21" fmla="*/ 854491 w 1192282"/>
                <a:gd name="connsiteY21" fmla="*/ 1032737 h 1420568"/>
                <a:gd name="connsiteX22" fmla="*/ 753592 w 1192282"/>
                <a:gd name="connsiteY22" fmla="*/ 1190392 h 1420568"/>
                <a:gd name="connsiteX23" fmla="*/ 939625 w 1192282"/>
                <a:gd name="connsiteY23" fmla="*/ 1420568 h 1420568"/>
                <a:gd name="connsiteX24" fmla="*/ 0 w 1192282"/>
                <a:gd name="connsiteY24" fmla="*/ 1420568 h 1420568"/>
                <a:gd name="connsiteX0" fmla="*/ 0 w 1192282"/>
                <a:gd name="connsiteY0" fmla="*/ 1420568 h 1420568"/>
                <a:gd name="connsiteX1" fmla="*/ 264860 w 1192282"/>
                <a:gd name="connsiteY1" fmla="*/ 1121023 h 1420568"/>
                <a:gd name="connsiteX2" fmla="*/ 299545 w 1192282"/>
                <a:gd name="connsiteY2" fmla="*/ 1121023 h 1420568"/>
                <a:gd name="connsiteX3" fmla="*/ 362607 w 1192282"/>
                <a:gd name="connsiteY3" fmla="*/ 928684 h 1420568"/>
                <a:gd name="connsiteX4" fmla="*/ 349994 w 1192282"/>
                <a:gd name="connsiteY4" fmla="*/ 767876 h 1420568"/>
                <a:gd name="connsiteX5" fmla="*/ 277473 w 1192282"/>
                <a:gd name="connsiteY5" fmla="*/ 789948 h 1420568"/>
                <a:gd name="connsiteX6" fmla="*/ 189186 w 1192282"/>
                <a:gd name="connsiteY6" fmla="*/ 525087 h 1420568"/>
                <a:gd name="connsiteX7" fmla="*/ 242789 w 1192282"/>
                <a:gd name="connsiteY7" fmla="*/ 181399 h 1420568"/>
                <a:gd name="connsiteX8" fmla="*/ 623326 w 1192282"/>
                <a:gd name="connsiteY8" fmla="*/ 1899 h 1420568"/>
                <a:gd name="connsiteX9" fmla="*/ 997370 w 1192282"/>
                <a:gd name="connsiteY9" fmla="*/ 97027 h 1420568"/>
                <a:gd name="connsiteX10" fmla="*/ 1129265 w 1192282"/>
                <a:gd name="connsiteY10" fmla="*/ 253199 h 1420568"/>
                <a:gd name="connsiteX11" fmla="*/ 1068902 w 1192282"/>
                <a:gd name="connsiteY11" fmla="*/ 275992 h 1420568"/>
                <a:gd name="connsiteX12" fmla="*/ 1113272 w 1192282"/>
                <a:gd name="connsiteY12" fmla="*/ 449412 h 1420568"/>
                <a:gd name="connsiteX13" fmla="*/ 1084667 w 1192282"/>
                <a:gd name="connsiteY13" fmla="*/ 537699 h 1420568"/>
                <a:gd name="connsiteX14" fmla="*/ 1191873 w 1192282"/>
                <a:gd name="connsiteY14" fmla="*/ 726885 h 1420568"/>
                <a:gd name="connsiteX15" fmla="*/ 1119352 w 1192282"/>
                <a:gd name="connsiteY15" fmla="*/ 755263 h 1420568"/>
                <a:gd name="connsiteX16" fmla="*/ 1135117 w 1192282"/>
                <a:gd name="connsiteY16" fmla="*/ 827785 h 1420568"/>
                <a:gd name="connsiteX17" fmla="*/ 1103586 w 1192282"/>
                <a:gd name="connsiteY17" fmla="*/ 843550 h 1420568"/>
                <a:gd name="connsiteX18" fmla="*/ 1125658 w 1192282"/>
                <a:gd name="connsiteY18" fmla="*/ 881388 h 1420568"/>
                <a:gd name="connsiteX19" fmla="*/ 1087820 w 1192282"/>
                <a:gd name="connsiteY19" fmla="*/ 947603 h 1420568"/>
                <a:gd name="connsiteX20" fmla="*/ 1059443 w 1192282"/>
                <a:gd name="connsiteY20" fmla="*/ 1045349 h 1420568"/>
                <a:gd name="connsiteX21" fmla="*/ 854491 w 1192282"/>
                <a:gd name="connsiteY21" fmla="*/ 1032737 h 1420568"/>
                <a:gd name="connsiteX22" fmla="*/ 753592 w 1192282"/>
                <a:gd name="connsiteY22" fmla="*/ 1190392 h 1420568"/>
                <a:gd name="connsiteX23" fmla="*/ 939625 w 1192282"/>
                <a:gd name="connsiteY23" fmla="*/ 1420568 h 1420568"/>
                <a:gd name="connsiteX24" fmla="*/ 0 w 1192282"/>
                <a:gd name="connsiteY24" fmla="*/ 1420568 h 1420568"/>
                <a:gd name="connsiteX0" fmla="*/ 0 w 1192282"/>
                <a:gd name="connsiteY0" fmla="*/ 1420568 h 1420568"/>
                <a:gd name="connsiteX1" fmla="*/ 264860 w 1192282"/>
                <a:gd name="connsiteY1" fmla="*/ 1121023 h 1420568"/>
                <a:gd name="connsiteX2" fmla="*/ 299545 w 1192282"/>
                <a:gd name="connsiteY2" fmla="*/ 1121023 h 1420568"/>
                <a:gd name="connsiteX3" fmla="*/ 362607 w 1192282"/>
                <a:gd name="connsiteY3" fmla="*/ 928684 h 1420568"/>
                <a:gd name="connsiteX4" fmla="*/ 349994 w 1192282"/>
                <a:gd name="connsiteY4" fmla="*/ 767876 h 1420568"/>
                <a:gd name="connsiteX5" fmla="*/ 323967 w 1192282"/>
                <a:gd name="connsiteY5" fmla="*/ 780261 h 1420568"/>
                <a:gd name="connsiteX6" fmla="*/ 189186 w 1192282"/>
                <a:gd name="connsiteY6" fmla="*/ 525087 h 1420568"/>
                <a:gd name="connsiteX7" fmla="*/ 242789 w 1192282"/>
                <a:gd name="connsiteY7" fmla="*/ 181399 h 1420568"/>
                <a:gd name="connsiteX8" fmla="*/ 623326 w 1192282"/>
                <a:gd name="connsiteY8" fmla="*/ 1899 h 1420568"/>
                <a:gd name="connsiteX9" fmla="*/ 997370 w 1192282"/>
                <a:gd name="connsiteY9" fmla="*/ 97027 h 1420568"/>
                <a:gd name="connsiteX10" fmla="*/ 1129265 w 1192282"/>
                <a:gd name="connsiteY10" fmla="*/ 253199 h 1420568"/>
                <a:gd name="connsiteX11" fmla="*/ 1068902 w 1192282"/>
                <a:gd name="connsiteY11" fmla="*/ 275992 h 1420568"/>
                <a:gd name="connsiteX12" fmla="*/ 1113272 w 1192282"/>
                <a:gd name="connsiteY12" fmla="*/ 449412 h 1420568"/>
                <a:gd name="connsiteX13" fmla="*/ 1084667 w 1192282"/>
                <a:gd name="connsiteY13" fmla="*/ 537699 h 1420568"/>
                <a:gd name="connsiteX14" fmla="*/ 1191873 w 1192282"/>
                <a:gd name="connsiteY14" fmla="*/ 726885 h 1420568"/>
                <a:gd name="connsiteX15" fmla="*/ 1119352 w 1192282"/>
                <a:gd name="connsiteY15" fmla="*/ 755263 h 1420568"/>
                <a:gd name="connsiteX16" fmla="*/ 1135117 w 1192282"/>
                <a:gd name="connsiteY16" fmla="*/ 827785 h 1420568"/>
                <a:gd name="connsiteX17" fmla="*/ 1103586 w 1192282"/>
                <a:gd name="connsiteY17" fmla="*/ 843550 h 1420568"/>
                <a:gd name="connsiteX18" fmla="*/ 1125658 w 1192282"/>
                <a:gd name="connsiteY18" fmla="*/ 881388 h 1420568"/>
                <a:gd name="connsiteX19" fmla="*/ 1087820 w 1192282"/>
                <a:gd name="connsiteY19" fmla="*/ 947603 h 1420568"/>
                <a:gd name="connsiteX20" fmla="*/ 1059443 w 1192282"/>
                <a:gd name="connsiteY20" fmla="*/ 1045349 h 1420568"/>
                <a:gd name="connsiteX21" fmla="*/ 854491 w 1192282"/>
                <a:gd name="connsiteY21" fmla="*/ 1032737 h 1420568"/>
                <a:gd name="connsiteX22" fmla="*/ 753592 w 1192282"/>
                <a:gd name="connsiteY22" fmla="*/ 1190392 h 1420568"/>
                <a:gd name="connsiteX23" fmla="*/ 939625 w 1192282"/>
                <a:gd name="connsiteY23" fmla="*/ 1420568 h 1420568"/>
                <a:gd name="connsiteX24" fmla="*/ 0 w 1192282"/>
                <a:gd name="connsiteY24" fmla="*/ 1420568 h 142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2282" h="1420568">
                  <a:moveTo>
                    <a:pt x="0" y="1420568"/>
                  </a:moveTo>
                  <a:lnTo>
                    <a:pt x="264860" y="1121023"/>
                  </a:lnTo>
                  <a:lnTo>
                    <a:pt x="299545" y="1121023"/>
                  </a:lnTo>
                  <a:cubicBezTo>
                    <a:pt x="320566" y="1056910"/>
                    <a:pt x="335280" y="1027482"/>
                    <a:pt x="362607" y="928684"/>
                  </a:cubicBezTo>
                  <a:cubicBezTo>
                    <a:pt x="389934" y="829886"/>
                    <a:pt x="354198" y="821479"/>
                    <a:pt x="349994" y="767876"/>
                  </a:cubicBezTo>
                  <a:lnTo>
                    <a:pt x="323967" y="780261"/>
                  </a:lnTo>
                  <a:cubicBezTo>
                    <a:pt x="294538" y="691974"/>
                    <a:pt x="202716" y="624897"/>
                    <a:pt x="189186" y="525087"/>
                  </a:cubicBezTo>
                  <a:cubicBezTo>
                    <a:pt x="175656" y="425277"/>
                    <a:pt x="170432" y="268597"/>
                    <a:pt x="242789" y="181399"/>
                  </a:cubicBezTo>
                  <a:cubicBezTo>
                    <a:pt x="315146" y="94201"/>
                    <a:pt x="497563" y="15961"/>
                    <a:pt x="623326" y="1899"/>
                  </a:cubicBezTo>
                  <a:cubicBezTo>
                    <a:pt x="749089" y="-12163"/>
                    <a:pt x="913047" y="55144"/>
                    <a:pt x="997370" y="97027"/>
                  </a:cubicBezTo>
                  <a:cubicBezTo>
                    <a:pt x="1081693" y="138910"/>
                    <a:pt x="1054949" y="208892"/>
                    <a:pt x="1129265" y="253199"/>
                  </a:cubicBezTo>
                  <a:lnTo>
                    <a:pt x="1068902" y="275992"/>
                  </a:lnTo>
                  <a:cubicBezTo>
                    <a:pt x="1080463" y="333799"/>
                    <a:pt x="1113766" y="419983"/>
                    <a:pt x="1113272" y="449412"/>
                  </a:cubicBezTo>
                  <a:cubicBezTo>
                    <a:pt x="1112778" y="478841"/>
                    <a:pt x="1090973" y="508270"/>
                    <a:pt x="1084667" y="537699"/>
                  </a:cubicBezTo>
                  <a:cubicBezTo>
                    <a:pt x="1120402" y="600761"/>
                    <a:pt x="1198612" y="709677"/>
                    <a:pt x="1191873" y="726885"/>
                  </a:cubicBezTo>
                  <a:cubicBezTo>
                    <a:pt x="1185134" y="744093"/>
                    <a:pt x="1143526" y="745804"/>
                    <a:pt x="1119352" y="755263"/>
                  </a:cubicBezTo>
                  <a:lnTo>
                    <a:pt x="1135117" y="827785"/>
                  </a:lnTo>
                  <a:lnTo>
                    <a:pt x="1103586" y="843550"/>
                  </a:lnTo>
                  <a:lnTo>
                    <a:pt x="1125658" y="881388"/>
                  </a:lnTo>
                  <a:cubicBezTo>
                    <a:pt x="1113045" y="903460"/>
                    <a:pt x="1101153" y="915021"/>
                    <a:pt x="1087820" y="947603"/>
                  </a:cubicBezTo>
                  <a:cubicBezTo>
                    <a:pt x="1074487" y="980185"/>
                    <a:pt x="1094087" y="1022454"/>
                    <a:pt x="1059443" y="1045349"/>
                  </a:cubicBezTo>
                  <a:cubicBezTo>
                    <a:pt x="1024799" y="1068244"/>
                    <a:pt x="905466" y="1008563"/>
                    <a:pt x="854491" y="1032737"/>
                  </a:cubicBezTo>
                  <a:cubicBezTo>
                    <a:pt x="803516" y="1056911"/>
                    <a:pt x="739403" y="1125754"/>
                    <a:pt x="753592" y="1190392"/>
                  </a:cubicBezTo>
                  <a:lnTo>
                    <a:pt x="939625" y="1420568"/>
                  </a:lnTo>
                  <a:lnTo>
                    <a:pt x="0" y="14205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Tree>
    <p:extLst>
      <p:ext uri="{BB962C8B-B14F-4D97-AF65-F5344CB8AC3E}">
        <p14:creationId xmlns:p14="http://schemas.microsoft.com/office/powerpoint/2010/main" val="348373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dirty="0"/>
              <a:t>What means interference for electronic tolling?</a:t>
            </a:r>
          </a:p>
        </p:txBody>
      </p:sp>
      <p:sp>
        <p:nvSpPr>
          <p:cNvPr id="3" name="Text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3930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ihandform 12"/>
          <p:cNvSpPr/>
          <p:nvPr/>
        </p:nvSpPr>
        <p:spPr>
          <a:xfrm flipH="1" flipV="1">
            <a:off x="-29593" y="-11493"/>
            <a:ext cx="12246120" cy="3925712"/>
          </a:xfrm>
          <a:custGeom>
            <a:avLst/>
            <a:gdLst>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0963803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0228" h="3929743">
                <a:moveTo>
                  <a:pt x="0" y="3929743"/>
                </a:moveTo>
                <a:lnTo>
                  <a:pt x="3222171" y="3929743"/>
                </a:lnTo>
                <a:cubicBezTo>
                  <a:pt x="3976914" y="3624943"/>
                  <a:pt x="4444663" y="3086002"/>
                  <a:pt x="5410673" y="2873684"/>
                </a:cubicBezTo>
                <a:cubicBezTo>
                  <a:pt x="6376683" y="2661366"/>
                  <a:pt x="8092707" y="2884410"/>
                  <a:pt x="9018229" y="2655834"/>
                </a:cubicBezTo>
                <a:cubicBezTo>
                  <a:pt x="9943751" y="2427258"/>
                  <a:pt x="10438470" y="1694496"/>
                  <a:pt x="10963803" y="1502228"/>
                </a:cubicBezTo>
                <a:cubicBezTo>
                  <a:pt x="11489136" y="1309960"/>
                  <a:pt x="11869057" y="1502228"/>
                  <a:pt x="12170228" y="1502228"/>
                </a:cubicBezTo>
                <a:lnTo>
                  <a:pt x="12170228" y="0"/>
                </a:lnTo>
                <a:lnTo>
                  <a:pt x="0" y="3929743"/>
                </a:lnTo>
                <a:close/>
              </a:path>
            </a:pathLst>
          </a:custGeom>
          <a:gradFill>
            <a:gsLst>
              <a:gs pos="0">
                <a:schemeClr val="accent1">
                  <a:lumMod val="5000"/>
                  <a:lumOff val="95000"/>
                </a:schemeClr>
              </a:gs>
              <a:gs pos="100000">
                <a:srgbClr val="829C4D"/>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Freihandform 13"/>
          <p:cNvSpPr/>
          <p:nvPr/>
        </p:nvSpPr>
        <p:spPr>
          <a:xfrm>
            <a:off x="-65006" y="2939144"/>
            <a:ext cx="12246120" cy="3925712"/>
          </a:xfrm>
          <a:custGeom>
            <a:avLst/>
            <a:gdLst>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0963803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0228" h="3929743">
                <a:moveTo>
                  <a:pt x="0" y="3929743"/>
                </a:moveTo>
                <a:lnTo>
                  <a:pt x="3222171" y="3929743"/>
                </a:lnTo>
                <a:cubicBezTo>
                  <a:pt x="3976914" y="3624943"/>
                  <a:pt x="4444663" y="3086002"/>
                  <a:pt x="5410673" y="2873684"/>
                </a:cubicBezTo>
                <a:cubicBezTo>
                  <a:pt x="6376683" y="2661366"/>
                  <a:pt x="8092707" y="2884410"/>
                  <a:pt x="9018229" y="2655834"/>
                </a:cubicBezTo>
                <a:cubicBezTo>
                  <a:pt x="9943751" y="2427258"/>
                  <a:pt x="10438470" y="1694496"/>
                  <a:pt x="10963803" y="1502228"/>
                </a:cubicBezTo>
                <a:cubicBezTo>
                  <a:pt x="11489136" y="1309960"/>
                  <a:pt x="11869057" y="1502228"/>
                  <a:pt x="12170228" y="1502228"/>
                </a:cubicBezTo>
                <a:lnTo>
                  <a:pt x="12170228" y="0"/>
                </a:lnTo>
                <a:lnTo>
                  <a:pt x="0" y="3929743"/>
                </a:lnTo>
                <a:close/>
              </a:path>
            </a:pathLst>
          </a:custGeom>
          <a:gradFill>
            <a:gsLst>
              <a:gs pos="0">
                <a:schemeClr val="accent1">
                  <a:lumMod val="5000"/>
                  <a:lumOff val="95000"/>
                </a:schemeClr>
              </a:gs>
              <a:gs pos="54000">
                <a:srgbClr val="829C4D"/>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Parallelogramm 14"/>
          <p:cNvSpPr/>
          <p:nvPr/>
        </p:nvSpPr>
        <p:spPr>
          <a:xfrm rot="16200000" flipV="1">
            <a:off x="2665506" y="-2668493"/>
            <a:ext cx="6858000" cy="12194985"/>
          </a:xfrm>
          <a:prstGeom prst="parallelogram">
            <a:avLst>
              <a:gd name="adj" fmla="val 56684"/>
            </a:avLst>
          </a:prstGeom>
          <a:solidFill>
            <a:srgbClr val="B2B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Freeform 8"/>
          <p:cNvSpPr>
            <a:spLocks/>
          </p:cNvSpPr>
          <p:nvPr/>
        </p:nvSpPr>
        <p:spPr bwMode="auto">
          <a:xfrm>
            <a:off x="40000" y="115210"/>
            <a:ext cx="12172287" cy="3956048"/>
          </a:xfrm>
          <a:custGeom>
            <a:avLst/>
            <a:gdLst>
              <a:gd name="T0" fmla="*/ 5603 w 5603"/>
              <a:gd name="T1" fmla="*/ 0 h 1821"/>
              <a:gd name="T2" fmla="*/ 0 w 5603"/>
              <a:gd name="T3" fmla="*/ 1797 h 1821"/>
              <a:gd name="T4" fmla="*/ 0 w 5603"/>
              <a:gd name="T5" fmla="*/ 1821 h 1821"/>
              <a:gd name="T6" fmla="*/ 5603 w 5603"/>
              <a:gd name="T7" fmla="*/ 23 h 1821"/>
              <a:gd name="T8" fmla="*/ 5603 w 5603"/>
              <a:gd name="T9" fmla="*/ 0 h 1821"/>
            </a:gdLst>
            <a:ahLst/>
            <a:cxnLst>
              <a:cxn ang="0">
                <a:pos x="T0" y="T1"/>
              </a:cxn>
              <a:cxn ang="0">
                <a:pos x="T2" y="T3"/>
              </a:cxn>
              <a:cxn ang="0">
                <a:pos x="T4" y="T5"/>
              </a:cxn>
              <a:cxn ang="0">
                <a:pos x="T6" y="T7"/>
              </a:cxn>
              <a:cxn ang="0">
                <a:pos x="T8" y="T9"/>
              </a:cxn>
            </a:cxnLst>
            <a:rect l="0" t="0" r="r" b="b"/>
            <a:pathLst>
              <a:path w="5603" h="1821">
                <a:moveTo>
                  <a:pt x="5603" y="0"/>
                </a:moveTo>
                <a:lnTo>
                  <a:pt x="0" y="1797"/>
                </a:lnTo>
                <a:lnTo>
                  <a:pt x="0" y="1821"/>
                </a:lnTo>
                <a:lnTo>
                  <a:pt x="5603" y="23"/>
                </a:lnTo>
                <a:lnTo>
                  <a:pt x="56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17" name="Freeform 27"/>
          <p:cNvSpPr>
            <a:spLocks/>
          </p:cNvSpPr>
          <p:nvPr/>
        </p:nvSpPr>
        <p:spPr bwMode="auto">
          <a:xfrm>
            <a:off x="29605" y="2752218"/>
            <a:ext cx="12193077" cy="3962805"/>
          </a:xfrm>
          <a:custGeom>
            <a:avLst/>
            <a:gdLst>
              <a:gd name="T0" fmla="*/ 5603 w 5603"/>
              <a:gd name="T1" fmla="*/ 0 h 1821"/>
              <a:gd name="T2" fmla="*/ 0 w 5603"/>
              <a:gd name="T3" fmla="*/ 1798 h 1821"/>
              <a:gd name="T4" fmla="*/ 0 w 5603"/>
              <a:gd name="T5" fmla="*/ 1821 h 1821"/>
              <a:gd name="T6" fmla="*/ 5603 w 5603"/>
              <a:gd name="T7" fmla="*/ 23 h 1821"/>
              <a:gd name="T8" fmla="*/ 5603 w 5603"/>
              <a:gd name="T9" fmla="*/ 0 h 1821"/>
            </a:gdLst>
            <a:ahLst/>
            <a:cxnLst>
              <a:cxn ang="0">
                <a:pos x="T0" y="T1"/>
              </a:cxn>
              <a:cxn ang="0">
                <a:pos x="T2" y="T3"/>
              </a:cxn>
              <a:cxn ang="0">
                <a:pos x="T4" y="T5"/>
              </a:cxn>
              <a:cxn ang="0">
                <a:pos x="T6" y="T7"/>
              </a:cxn>
              <a:cxn ang="0">
                <a:pos x="T8" y="T9"/>
              </a:cxn>
            </a:cxnLst>
            <a:rect l="0" t="0" r="r" b="b"/>
            <a:pathLst>
              <a:path w="5603" h="1821">
                <a:moveTo>
                  <a:pt x="5603" y="0"/>
                </a:moveTo>
                <a:lnTo>
                  <a:pt x="0" y="1798"/>
                </a:lnTo>
                <a:lnTo>
                  <a:pt x="0" y="1821"/>
                </a:lnTo>
                <a:lnTo>
                  <a:pt x="5603" y="23"/>
                </a:lnTo>
                <a:lnTo>
                  <a:pt x="56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grpSp>
        <p:nvGrpSpPr>
          <p:cNvPr id="18" name="Gruppieren 17"/>
          <p:cNvGrpSpPr/>
          <p:nvPr/>
        </p:nvGrpSpPr>
        <p:grpSpPr>
          <a:xfrm>
            <a:off x="59505" y="829782"/>
            <a:ext cx="12133277" cy="3840808"/>
            <a:chOff x="2323523" y="4118985"/>
            <a:chExt cx="7433405" cy="2353056"/>
          </a:xfrm>
        </p:grpSpPr>
        <p:sp>
          <p:nvSpPr>
            <p:cNvPr id="19" name="Freeform 23"/>
            <p:cNvSpPr>
              <a:spLocks noEditPoints="1"/>
            </p:cNvSpPr>
            <p:nvPr/>
          </p:nvSpPr>
          <p:spPr bwMode="auto">
            <a:xfrm>
              <a:off x="5324769" y="5065589"/>
              <a:ext cx="1430913" cy="462295"/>
            </a:xfrm>
            <a:custGeom>
              <a:avLst/>
              <a:gdLst>
                <a:gd name="T0" fmla="*/ 473 w 585"/>
                <a:gd name="T1" fmla="*/ 44 h 189"/>
                <a:gd name="T2" fmla="*/ 460 w 585"/>
                <a:gd name="T3" fmla="*/ 35 h 189"/>
                <a:gd name="T4" fmla="*/ 572 w 585"/>
                <a:gd name="T5" fmla="*/ 0 h 189"/>
                <a:gd name="T6" fmla="*/ 585 w 585"/>
                <a:gd name="T7" fmla="*/ 9 h 189"/>
                <a:gd name="T8" fmla="*/ 473 w 585"/>
                <a:gd name="T9" fmla="*/ 44 h 189"/>
                <a:gd name="T10" fmla="*/ 320 w 585"/>
                <a:gd name="T11" fmla="*/ 92 h 189"/>
                <a:gd name="T12" fmla="*/ 307 w 585"/>
                <a:gd name="T13" fmla="*/ 83 h 189"/>
                <a:gd name="T14" fmla="*/ 418 w 585"/>
                <a:gd name="T15" fmla="*/ 48 h 189"/>
                <a:gd name="T16" fmla="*/ 432 w 585"/>
                <a:gd name="T17" fmla="*/ 57 h 189"/>
                <a:gd name="T18" fmla="*/ 320 w 585"/>
                <a:gd name="T19" fmla="*/ 92 h 189"/>
                <a:gd name="T20" fmla="*/ 166 w 585"/>
                <a:gd name="T21" fmla="*/ 140 h 189"/>
                <a:gd name="T22" fmla="*/ 154 w 585"/>
                <a:gd name="T23" fmla="*/ 131 h 189"/>
                <a:gd name="T24" fmla="*/ 265 w 585"/>
                <a:gd name="T25" fmla="*/ 97 h 189"/>
                <a:gd name="T26" fmla="*/ 278 w 585"/>
                <a:gd name="T27" fmla="*/ 105 h 189"/>
                <a:gd name="T28" fmla="*/ 166 w 585"/>
                <a:gd name="T29" fmla="*/ 140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2" y="0"/>
                  </a:lnTo>
                  <a:lnTo>
                    <a:pt x="585" y="9"/>
                  </a:lnTo>
                  <a:lnTo>
                    <a:pt x="473" y="44"/>
                  </a:lnTo>
                  <a:close/>
                  <a:moveTo>
                    <a:pt x="320" y="92"/>
                  </a:moveTo>
                  <a:lnTo>
                    <a:pt x="307" y="83"/>
                  </a:lnTo>
                  <a:lnTo>
                    <a:pt x="418" y="48"/>
                  </a:lnTo>
                  <a:lnTo>
                    <a:pt x="432" y="57"/>
                  </a:lnTo>
                  <a:lnTo>
                    <a:pt x="320" y="92"/>
                  </a:lnTo>
                  <a:close/>
                  <a:moveTo>
                    <a:pt x="166" y="140"/>
                  </a:moveTo>
                  <a:lnTo>
                    <a:pt x="154" y="131"/>
                  </a:lnTo>
                  <a:lnTo>
                    <a:pt x="265" y="97"/>
                  </a:lnTo>
                  <a:lnTo>
                    <a:pt x="278" y="105"/>
                  </a:lnTo>
                  <a:lnTo>
                    <a:pt x="166" y="140"/>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0" name="Freeform 24"/>
            <p:cNvSpPr>
              <a:spLocks noEditPoints="1"/>
            </p:cNvSpPr>
            <p:nvPr/>
          </p:nvSpPr>
          <p:spPr bwMode="auto">
            <a:xfrm>
              <a:off x="3825369" y="5537667"/>
              <a:ext cx="1430913" cy="462295"/>
            </a:xfrm>
            <a:custGeom>
              <a:avLst/>
              <a:gdLst>
                <a:gd name="T0" fmla="*/ 473 w 585"/>
                <a:gd name="T1" fmla="*/ 44 h 189"/>
                <a:gd name="T2" fmla="*/ 460 w 585"/>
                <a:gd name="T3" fmla="*/ 35 h 189"/>
                <a:gd name="T4" fmla="*/ 571 w 585"/>
                <a:gd name="T5" fmla="*/ 0 h 189"/>
                <a:gd name="T6" fmla="*/ 585 w 585"/>
                <a:gd name="T7" fmla="*/ 9 h 189"/>
                <a:gd name="T8" fmla="*/ 473 w 585"/>
                <a:gd name="T9" fmla="*/ 44 h 189"/>
                <a:gd name="T10" fmla="*/ 319 w 585"/>
                <a:gd name="T11" fmla="*/ 92 h 189"/>
                <a:gd name="T12" fmla="*/ 307 w 585"/>
                <a:gd name="T13" fmla="*/ 83 h 189"/>
                <a:gd name="T14" fmla="*/ 418 w 585"/>
                <a:gd name="T15" fmla="*/ 49 h 189"/>
                <a:gd name="T16" fmla="*/ 431 w 585"/>
                <a:gd name="T17" fmla="*/ 57 h 189"/>
                <a:gd name="T18" fmla="*/ 319 w 585"/>
                <a:gd name="T19" fmla="*/ 92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0 h 189"/>
                <a:gd name="T34" fmla="*/ 111 w 585"/>
                <a:gd name="T35" fmla="*/ 145 h 189"/>
                <a:gd name="T36" fmla="*/ 124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1" y="0"/>
                  </a:lnTo>
                  <a:lnTo>
                    <a:pt x="585" y="9"/>
                  </a:lnTo>
                  <a:lnTo>
                    <a:pt x="473" y="44"/>
                  </a:lnTo>
                  <a:close/>
                  <a:moveTo>
                    <a:pt x="319" y="92"/>
                  </a:moveTo>
                  <a:lnTo>
                    <a:pt x="307" y="83"/>
                  </a:lnTo>
                  <a:lnTo>
                    <a:pt x="418" y="49"/>
                  </a:lnTo>
                  <a:lnTo>
                    <a:pt x="431" y="57"/>
                  </a:lnTo>
                  <a:lnTo>
                    <a:pt x="319" y="92"/>
                  </a:lnTo>
                  <a:close/>
                  <a:moveTo>
                    <a:pt x="166" y="141"/>
                  </a:moveTo>
                  <a:lnTo>
                    <a:pt x="153" y="132"/>
                  </a:lnTo>
                  <a:lnTo>
                    <a:pt x="265" y="97"/>
                  </a:lnTo>
                  <a:lnTo>
                    <a:pt x="278" y="106"/>
                  </a:lnTo>
                  <a:lnTo>
                    <a:pt x="166" y="141"/>
                  </a:lnTo>
                  <a:close/>
                  <a:moveTo>
                    <a:pt x="13" y="189"/>
                  </a:moveTo>
                  <a:lnTo>
                    <a:pt x="0" y="180"/>
                  </a:lnTo>
                  <a:lnTo>
                    <a:pt x="111" y="145"/>
                  </a:lnTo>
                  <a:lnTo>
                    <a:pt x="124"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1" name="Freeform 25"/>
            <p:cNvSpPr>
              <a:spLocks noEditPoints="1"/>
            </p:cNvSpPr>
            <p:nvPr/>
          </p:nvSpPr>
          <p:spPr bwMode="auto">
            <a:xfrm>
              <a:off x="2323523" y="6009746"/>
              <a:ext cx="1430913" cy="462295"/>
            </a:xfrm>
            <a:custGeom>
              <a:avLst/>
              <a:gdLst>
                <a:gd name="T0" fmla="*/ 473 w 585"/>
                <a:gd name="T1" fmla="*/ 44 h 189"/>
                <a:gd name="T2" fmla="*/ 461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9 w 585"/>
                <a:gd name="T15" fmla="*/ 49 h 189"/>
                <a:gd name="T16" fmla="*/ 432 w 585"/>
                <a:gd name="T17" fmla="*/ 58 h 189"/>
                <a:gd name="T18" fmla="*/ 320 w 585"/>
                <a:gd name="T19" fmla="*/ 93 h 189"/>
                <a:gd name="T20" fmla="*/ 167 w 585"/>
                <a:gd name="T21" fmla="*/ 141 h 189"/>
                <a:gd name="T22" fmla="*/ 154 w 585"/>
                <a:gd name="T23" fmla="*/ 132 h 189"/>
                <a:gd name="T24" fmla="*/ 265 w 585"/>
                <a:gd name="T25" fmla="*/ 97 h 189"/>
                <a:gd name="T26" fmla="*/ 278 w 585"/>
                <a:gd name="T27" fmla="*/ 106 h 189"/>
                <a:gd name="T28" fmla="*/ 167 w 585"/>
                <a:gd name="T29" fmla="*/ 141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1" y="36"/>
                  </a:lnTo>
                  <a:lnTo>
                    <a:pt x="572" y="0"/>
                  </a:lnTo>
                  <a:lnTo>
                    <a:pt x="585" y="9"/>
                  </a:lnTo>
                  <a:lnTo>
                    <a:pt x="473" y="44"/>
                  </a:lnTo>
                  <a:close/>
                  <a:moveTo>
                    <a:pt x="320" y="93"/>
                  </a:moveTo>
                  <a:lnTo>
                    <a:pt x="307" y="84"/>
                  </a:lnTo>
                  <a:lnTo>
                    <a:pt x="419" y="49"/>
                  </a:lnTo>
                  <a:lnTo>
                    <a:pt x="432" y="58"/>
                  </a:lnTo>
                  <a:lnTo>
                    <a:pt x="320" y="93"/>
                  </a:lnTo>
                  <a:close/>
                  <a:moveTo>
                    <a:pt x="167" y="141"/>
                  </a:moveTo>
                  <a:lnTo>
                    <a:pt x="154" y="132"/>
                  </a:lnTo>
                  <a:lnTo>
                    <a:pt x="265" y="97"/>
                  </a:lnTo>
                  <a:lnTo>
                    <a:pt x="278" y="106"/>
                  </a:lnTo>
                  <a:lnTo>
                    <a:pt x="167" y="141"/>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2" name="Freeform 21"/>
            <p:cNvSpPr>
              <a:spLocks noEditPoints="1"/>
            </p:cNvSpPr>
            <p:nvPr/>
          </p:nvSpPr>
          <p:spPr bwMode="auto">
            <a:xfrm>
              <a:off x="8326015" y="4118985"/>
              <a:ext cx="1430913" cy="462295"/>
            </a:xfrm>
            <a:custGeom>
              <a:avLst/>
              <a:gdLst>
                <a:gd name="T0" fmla="*/ 473 w 585"/>
                <a:gd name="T1" fmla="*/ 44 h 189"/>
                <a:gd name="T2" fmla="*/ 460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8 w 585"/>
                <a:gd name="T15" fmla="*/ 49 h 189"/>
                <a:gd name="T16" fmla="*/ 431 w 585"/>
                <a:gd name="T17" fmla="*/ 58 h 189"/>
                <a:gd name="T18" fmla="*/ 320 w 585"/>
                <a:gd name="T19" fmla="*/ 93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1 h 189"/>
                <a:gd name="T34" fmla="*/ 111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6"/>
                  </a:lnTo>
                  <a:lnTo>
                    <a:pt x="572" y="0"/>
                  </a:lnTo>
                  <a:lnTo>
                    <a:pt x="585" y="9"/>
                  </a:lnTo>
                  <a:lnTo>
                    <a:pt x="473" y="44"/>
                  </a:lnTo>
                  <a:close/>
                  <a:moveTo>
                    <a:pt x="320" y="93"/>
                  </a:moveTo>
                  <a:lnTo>
                    <a:pt x="307" y="84"/>
                  </a:lnTo>
                  <a:lnTo>
                    <a:pt x="418" y="49"/>
                  </a:lnTo>
                  <a:lnTo>
                    <a:pt x="431" y="58"/>
                  </a:lnTo>
                  <a:lnTo>
                    <a:pt x="320" y="93"/>
                  </a:lnTo>
                  <a:close/>
                  <a:moveTo>
                    <a:pt x="166" y="141"/>
                  </a:moveTo>
                  <a:lnTo>
                    <a:pt x="153" y="132"/>
                  </a:lnTo>
                  <a:lnTo>
                    <a:pt x="265" y="97"/>
                  </a:lnTo>
                  <a:lnTo>
                    <a:pt x="278" y="106"/>
                  </a:lnTo>
                  <a:lnTo>
                    <a:pt x="166" y="141"/>
                  </a:lnTo>
                  <a:close/>
                  <a:moveTo>
                    <a:pt x="13" y="189"/>
                  </a:moveTo>
                  <a:lnTo>
                    <a:pt x="0" y="181"/>
                  </a:lnTo>
                  <a:lnTo>
                    <a:pt x="111"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3" name="Freeform 22"/>
            <p:cNvSpPr>
              <a:spLocks noEditPoints="1"/>
            </p:cNvSpPr>
            <p:nvPr/>
          </p:nvSpPr>
          <p:spPr bwMode="auto">
            <a:xfrm>
              <a:off x="6826615" y="4593510"/>
              <a:ext cx="1428466" cy="462295"/>
            </a:xfrm>
            <a:custGeom>
              <a:avLst/>
              <a:gdLst>
                <a:gd name="T0" fmla="*/ 473 w 584"/>
                <a:gd name="T1" fmla="*/ 44 h 189"/>
                <a:gd name="T2" fmla="*/ 460 w 584"/>
                <a:gd name="T3" fmla="*/ 35 h 189"/>
                <a:gd name="T4" fmla="*/ 571 w 584"/>
                <a:gd name="T5" fmla="*/ 0 h 189"/>
                <a:gd name="T6" fmla="*/ 584 w 584"/>
                <a:gd name="T7" fmla="*/ 8 h 189"/>
                <a:gd name="T8" fmla="*/ 473 w 584"/>
                <a:gd name="T9" fmla="*/ 44 h 189"/>
                <a:gd name="T10" fmla="*/ 319 w 584"/>
                <a:gd name="T11" fmla="*/ 92 h 189"/>
                <a:gd name="T12" fmla="*/ 306 w 584"/>
                <a:gd name="T13" fmla="*/ 83 h 189"/>
                <a:gd name="T14" fmla="*/ 418 w 584"/>
                <a:gd name="T15" fmla="*/ 48 h 189"/>
                <a:gd name="T16" fmla="*/ 431 w 584"/>
                <a:gd name="T17" fmla="*/ 57 h 189"/>
                <a:gd name="T18" fmla="*/ 319 w 584"/>
                <a:gd name="T19" fmla="*/ 92 h 189"/>
                <a:gd name="T20" fmla="*/ 166 w 584"/>
                <a:gd name="T21" fmla="*/ 140 h 189"/>
                <a:gd name="T22" fmla="*/ 153 w 584"/>
                <a:gd name="T23" fmla="*/ 131 h 189"/>
                <a:gd name="T24" fmla="*/ 264 w 584"/>
                <a:gd name="T25" fmla="*/ 96 h 189"/>
                <a:gd name="T26" fmla="*/ 278 w 584"/>
                <a:gd name="T27" fmla="*/ 105 h 189"/>
                <a:gd name="T28" fmla="*/ 166 w 584"/>
                <a:gd name="T29" fmla="*/ 140 h 189"/>
                <a:gd name="T30" fmla="*/ 12 w 584"/>
                <a:gd name="T31" fmla="*/ 189 h 189"/>
                <a:gd name="T32" fmla="*/ 0 w 584"/>
                <a:gd name="T33" fmla="*/ 180 h 189"/>
                <a:gd name="T34" fmla="*/ 111 w 584"/>
                <a:gd name="T35" fmla="*/ 144 h 189"/>
                <a:gd name="T36" fmla="*/ 124 w 584"/>
                <a:gd name="T37" fmla="*/ 153 h 189"/>
                <a:gd name="T38" fmla="*/ 12 w 584"/>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4" h="189">
                  <a:moveTo>
                    <a:pt x="473" y="44"/>
                  </a:moveTo>
                  <a:lnTo>
                    <a:pt x="460" y="35"/>
                  </a:lnTo>
                  <a:lnTo>
                    <a:pt x="571" y="0"/>
                  </a:lnTo>
                  <a:lnTo>
                    <a:pt x="584" y="8"/>
                  </a:lnTo>
                  <a:lnTo>
                    <a:pt x="473" y="44"/>
                  </a:lnTo>
                  <a:close/>
                  <a:moveTo>
                    <a:pt x="319" y="92"/>
                  </a:moveTo>
                  <a:lnTo>
                    <a:pt x="306" y="83"/>
                  </a:lnTo>
                  <a:lnTo>
                    <a:pt x="418" y="48"/>
                  </a:lnTo>
                  <a:lnTo>
                    <a:pt x="431" y="57"/>
                  </a:lnTo>
                  <a:lnTo>
                    <a:pt x="319" y="92"/>
                  </a:lnTo>
                  <a:close/>
                  <a:moveTo>
                    <a:pt x="166" y="140"/>
                  </a:moveTo>
                  <a:lnTo>
                    <a:pt x="153" y="131"/>
                  </a:lnTo>
                  <a:lnTo>
                    <a:pt x="264" y="96"/>
                  </a:lnTo>
                  <a:lnTo>
                    <a:pt x="278" y="105"/>
                  </a:lnTo>
                  <a:lnTo>
                    <a:pt x="166" y="140"/>
                  </a:lnTo>
                  <a:close/>
                  <a:moveTo>
                    <a:pt x="12" y="189"/>
                  </a:moveTo>
                  <a:lnTo>
                    <a:pt x="0" y="180"/>
                  </a:lnTo>
                  <a:lnTo>
                    <a:pt x="111" y="144"/>
                  </a:lnTo>
                  <a:lnTo>
                    <a:pt x="124" y="153"/>
                  </a:lnTo>
                  <a:lnTo>
                    <a:pt x="12"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grpSp>
      <p:grpSp>
        <p:nvGrpSpPr>
          <p:cNvPr id="25" name="Gruppieren 24"/>
          <p:cNvGrpSpPr/>
          <p:nvPr/>
        </p:nvGrpSpPr>
        <p:grpSpPr>
          <a:xfrm>
            <a:off x="59505" y="2239975"/>
            <a:ext cx="12133277" cy="3840808"/>
            <a:chOff x="2323523" y="4118985"/>
            <a:chExt cx="7433405" cy="2353056"/>
          </a:xfrm>
        </p:grpSpPr>
        <p:sp>
          <p:nvSpPr>
            <p:cNvPr id="26" name="Freeform 23"/>
            <p:cNvSpPr>
              <a:spLocks noEditPoints="1"/>
            </p:cNvSpPr>
            <p:nvPr/>
          </p:nvSpPr>
          <p:spPr bwMode="auto">
            <a:xfrm>
              <a:off x="5324769" y="5065589"/>
              <a:ext cx="1430913" cy="462295"/>
            </a:xfrm>
            <a:custGeom>
              <a:avLst/>
              <a:gdLst>
                <a:gd name="T0" fmla="*/ 473 w 585"/>
                <a:gd name="T1" fmla="*/ 44 h 189"/>
                <a:gd name="T2" fmla="*/ 460 w 585"/>
                <a:gd name="T3" fmla="*/ 35 h 189"/>
                <a:gd name="T4" fmla="*/ 572 w 585"/>
                <a:gd name="T5" fmla="*/ 0 h 189"/>
                <a:gd name="T6" fmla="*/ 585 w 585"/>
                <a:gd name="T7" fmla="*/ 9 h 189"/>
                <a:gd name="T8" fmla="*/ 473 w 585"/>
                <a:gd name="T9" fmla="*/ 44 h 189"/>
                <a:gd name="T10" fmla="*/ 320 w 585"/>
                <a:gd name="T11" fmla="*/ 92 h 189"/>
                <a:gd name="T12" fmla="*/ 307 w 585"/>
                <a:gd name="T13" fmla="*/ 83 h 189"/>
                <a:gd name="T14" fmla="*/ 418 w 585"/>
                <a:gd name="T15" fmla="*/ 48 h 189"/>
                <a:gd name="T16" fmla="*/ 432 w 585"/>
                <a:gd name="T17" fmla="*/ 57 h 189"/>
                <a:gd name="T18" fmla="*/ 320 w 585"/>
                <a:gd name="T19" fmla="*/ 92 h 189"/>
                <a:gd name="T20" fmla="*/ 166 w 585"/>
                <a:gd name="T21" fmla="*/ 140 h 189"/>
                <a:gd name="T22" fmla="*/ 154 w 585"/>
                <a:gd name="T23" fmla="*/ 131 h 189"/>
                <a:gd name="T24" fmla="*/ 265 w 585"/>
                <a:gd name="T25" fmla="*/ 97 h 189"/>
                <a:gd name="T26" fmla="*/ 278 w 585"/>
                <a:gd name="T27" fmla="*/ 105 h 189"/>
                <a:gd name="T28" fmla="*/ 166 w 585"/>
                <a:gd name="T29" fmla="*/ 140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2" y="0"/>
                  </a:lnTo>
                  <a:lnTo>
                    <a:pt x="585" y="9"/>
                  </a:lnTo>
                  <a:lnTo>
                    <a:pt x="473" y="44"/>
                  </a:lnTo>
                  <a:close/>
                  <a:moveTo>
                    <a:pt x="320" y="92"/>
                  </a:moveTo>
                  <a:lnTo>
                    <a:pt x="307" y="83"/>
                  </a:lnTo>
                  <a:lnTo>
                    <a:pt x="418" y="48"/>
                  </a:lnTo>
                  <a:lnTo>
                    <a:pt x="432" y="57"/>
                  </a:lnTo>
                  <a:lnTo>
                    <a:pt x="320" y="92"/>
                  </a:lnTo>
                  <a:close/>
                  <a:moveTo>
                    <a:pt x="166" y="140"/>
                  </a:moveTo>
                  <a:lnTo>
                    <a:pt x="154" y="131"/>
                  </a:lnTo>
                  <a:lnTo>
                    <a:pt x="265" y="97"/>
                  </a:lnTo>
                  <a:lnTo>
                    <a:pt x="278" y="105"/>
                  </a:lnTo>
                  <a:lnTo>
                    <a:pt x="166" y="140"/>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7" name="Freeform 24"/>
            <p:cNvSpPr>
              <a:spLocks noEditPoints="1"/>
            </p:cNvSpPr>
            <p:nvPr/>
          </p:nvSpPr>
          <p:spPr bwMode="auto">
            <a:xfrm>
              <a:off x="3825369" y="5537667"/>
              <a:ext cx="1430913" cy="462295"/>
            </a:xfrm>
            <a:custGeom>
              <a:avLst/>
              <a:gdLst>
                <a:gd name="T0" fmla="*/ 473 w 585"/>
                <a:gd name="T1" fmla="*/ 44 h 189"/>
                <a:gd name="T2" fmla="*/ 460 w 585"/>
                <a:gd name="T3" fmla="*/ 35 h 189"/>
                <a:gd name="T4" fmla="*/ 571 w 585"/>
                <a:gd name="T5" fmla="*/ 0 h 189"/>
                <a:gd name="T6" fmla="*/ 585 w 585"/>
                <a:gd name="T7" fmla="*/ 9 h 189"/>
                <a:gd name="T8" fmla="*/ 473 w 585"/>
                <a:gd name="T9" fmla="*/ 44 h 189"/>
                <a:gd name="T10" fmla="*/ 319 w 585"/>
                <a:gd name="T11" fmla="*/ 92 h 189"/>
                <a:gd name="T12" fmla="*/ 307 w 585"/>
                <a:gd name="T13" fmla="*/ 83 h 189"/>
                <a:gd name="T14" fmla="*/ 418 w 585"/>
                <a:gd name="T15" fmla="*/ 49 h 189"/>
                <a:gd name="T16" fmla="*/ 431 w 585"/>
                <a:gd name="T17" fmla="*/ 57 h 189"/>
                <a:gd name="T18" fmla="*/ 319 w 585"/>
                <a:gd name="T19" fmla="*/ 92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0 h 189"/>
                <a:gd name="T34" fmla="*/ 111 w 585"/>
                <a:gd name="T35" fmla="*/ 145 h 189"/>
                <a:gd name="T36" fmla="*/ 124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1" y="0"/>
                  </a:lnTo>
                  <a:lnTo>
                    <a:pt x="585" y="9"/>
                  </a:lnTo>
                  <a:lnTo>
                    <a:pt x="473" y="44"/>
                  </a:lnTo>
                  <a:close/>
                  <a:moveTo>
                    <a:pt x="319" y="92"/>
                  </a:moveTo>
                  <a:lnTo>
                    <a:pt x="307" y="83"/>
                  </a:lnTo>
                  <a:lnTo>
                    <a:pt x="418" y="49"/>
                  </a:lnTo>
                  <a:lnTo>
                    <a:pt x="431" y="57"/>
                  </a:lnTo>
                  <a:lnTo>
                    <a:pt x="319" y="92"/>
                  </a:lnTo>
                  <a:close/>
                  <a:moveTo>
                    <a:pt x="166" y="141"/>
                  </a:moveTo>
                  <a:lnTo>
                    <a:pt x="153" y="132"/>
                  </a:lnTo>
                  <a:lnTo>
                    <a:pt x="265" y="97"/>
                  </a:lnTo>
                  <a:lnTo>
                    <a:pt x="278" y="106"/>
                  </a:lnTo>
                  <a:lnTo>
                    <a:pt x="166" y="141"/>
                  </a:lnTo>
                  <a:close/>
                  <a:moveTo>
                    <a:pt x="13" y="189"/>
                  </a:moveTo>
                  <a:lnTo>
                    <a:pt x="0" y="180"/>
                  </a:lnTo>
                  <a:lnTo>
                    <a:pt x="111" y="145"/>
                  </a:lnTo>
                  <a:lnTo>
                    <a:pt x="124"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8" name="Freeform 25"/>
            <p:cNvSpPr>
              <a:spLocks noEditPoints="1"/>
            </p:cNvSpPr>
            <p:nvPr/>
          </p:nvSpPr>
          <p:spPr bwMode="auto">
            <a:xfrm>
              <a:off x="2323523" y="6009746"/>
              <a:ext cx="1430913" cy="462295"/>
            </a:xfrm>
            <a:custGeom>
              <a:avLst/>
              <a:gdLst>
                <a:gd name="T0" fmla="*/ 473 w 585"/>
                <a:gd name="T1" fmla="*/ 44 h 189"/>
                <a:gd name="T2" fmla="*/ 461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9 w 585"/>
                <a:gd name="T15" fmla="*/ 49 h 189"/>
                <a:gd name="T16" fmla="*/ 432 w 585"/>
                <a:gd name="T17" fmla="*/ 58 h 189"/>
                <a:gd name="T18" fmla="*/ 320 w 585"/>
                <a:gd name="T19" fmla="*/ 93 h 189"/>
                <a:gd name="T20" fmla="*/ 167 w 585"/>
                <a:gd name="T21" fmla="*/ 141 h 189"/>
                <a:gd name="T22" fmla="*/ 154 w 585"/>
                <a:gd name="T23" fmla="*/ 132 h 189"/>
                <a:gd name="T24" fmla="*/ 265 w 585"/>
                <a:gd name="T25" fmla="*/ 97 h 189"/>
                <a:gd name="T26" fmla="*/ 278 w 585"/>
                <a:gd name="T27" fmla="*/ 106 h 189"/>
                <a:gd name="T28" fmla="*/ 167 w 585"/>
                <a:gd name="T29" fmla="*/ 141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1" y="36"/>
                  </a:lnTo>
                  <a:lnTo>
                    <a:pt x="572" y="0"/>
                  </a:lnTo>
                  <a:lnTo>
                    <a:pt x="585" y="9"/>
                  </a:lnTo>
                  <a:lnTo>
                    <a:pt x="473" y="44"/>
                  </a:lnTo>
                  <a:close/>
                  <a:moveTo>
                    <a:pt x="320" y="93"/>
                  </a:moveTo>
                  <a:lnTo>
                    <a:pt x="307" y="84"/>
                  </a:lnTo>
                  <a:lnTo>
                    <a:pt x="419" y="49"/>
                  </a:lnTo>
                  <a:lnTo>
                    <a:pt x="432" y="58"/>
                  </a:lnTo>
                  <a:lnTo>
                    <a:pt x="320" y="93"/>
                  </a:lnTo>
                  <a:close/>
                  <a:moveTo>
                    <a:pt x="167" y="141"/>
                  </a:moveTo>
                  <a:lnTo>
                    <a:pt x="154" y="132"/>
                  </a:lnTo>
                  <a:lnTo>
                    <a:pt x="265" y="97"/>
                  </a:lnTo>
                  <a:lnTo>
                    <a:pt x="278" y="106"/>
                  </a:lnTo>
                  <a:lnTo>
                    <a:pt x="167" y="141"/>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9" name="Freeform 21"/>
            <p:cNvSpPr>
              <a:spLocks noEditPoints="1"/>
            </p:cNvSpPr>
            <p:nvPr/>
          </p:nvSpPr>
          <p:spPr bwMode="auto">
            <a:xfrm>
              <a:off x="8326015" y="4118985"/>
              <a:ext cx="1430913" cy="462295"/>
            </a:xfrm>
            <a:custGeom>
              <a:avLst/>
              <a:gdLst>
                <a:gd name="T0" fmla="*/ 473 w 585"/>
                <a:gd name="T1" fmla="*/ 44 h 189"/>
                <a:gd name="T2" fmla="*/ 460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8 w 585"/>
                <a:gd name="T15" fmla="*/ 49 h 189"/>
                <a:gd name="T16" fmla="*/ 431 w 585"/>
                <a:gd name="T17" fmla="*/ 58 h 189"/>
                <a:gd name="T18" fmla="*/ 320 w 585"/>
                <a:gd name="T19" fmla="*/ 93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1 h 189"/>
                <a:gd name="T34" fmla="*/ 111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6"/>
                  </a:lnTo>
                  <a:lnTo>
                    <a:pt x="572" y="0"/>
                  </a:lnTo>
                  <a:lnTo>
                    <a:pt x="585" y="9"/>
                  </a:lnTo>
                  <a:lnTo>
                    <a:pt x="473" y="44"/>
                  </a:lnTo>
                  <a:close/>
                  <a:moveTo>
                    <a:pt x="320" y="93"/>
                  </a:moveTo>
                  <a:lnTo>
                    <a:pt x="307" y="84"/>
                  </a:lnTo>
                  <a:lnTo>
                    <a:pt x="418" y="49"/>
                  </a:lnTo>
                  <a:lnTo>
                    <a:pt x="431" y="58"/>
                  </a:lnTo>
                  <a:lnTo>
                    <a:pt x="320" y="93"/>
                  </a:lnTo>
                  <a:close/>
                  <a:moveTo>
                    <a:pt x="166" y="141"/>
                  </a:moveTo>
                  <a:lnTo>
                    <a:pt x="153" y="132"/>
                  </a:lnTo>
                  <a:lnTo>
                    <a:pt x="265" y="97"/>
                  </a:lnTo>
                  <a:lnTo>
                    <a:pt x="278" y="106"/>
                  </a:lnTo>
                  <a:lnTo>
                    <a:pt x="166" y="141"/>
                  </a:lnTo>
                  <a:close/>
                  <a:moveTo>
                    <a:pt x="13" y="189"/>
                  </a:moveTo>
                  <a:lnTo>
                    <a:pt x="0" y="181"/>
                  </a:lnTo>
                  <a:lnTo>
                    <a:pt x="111"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30" name="Freeform 22"/>
            <p:cNvSpPr>
              <a:spLocks noEditPoints="1"/>
            </p:cNvSpPr>
            <p:nvPr/>
          </p:nvSpPr>
          <p:spPr bwMode="auto">
            <a:xfrm>
              <a:off x="6826615" y="4593510"/>
              <a:ext cx="1428466" cy="462295"/>
            </a:xfrm>
            <a:custGeom>
              <a:avLst/>
              <a:gdLst>
                <a:gd name="T0" fmla="*/ 473 w 584"/>
                <a:gd name="T1" fmla="*/ 44 h 189"/>
                <a:gd name="T2" fmla="*/ 460 w 584"/>
                <a:gd name="T3" fmla="*/ 35 h 189"/>
                <a:gd name="T4" fmla="*/ 571 w 584"/>
                <a:gd name="T5" fmla="*/ 0 h 189"/>
                <a:gd name="T6" fmla="*/ 584 w 584"/>
                <a:gd name="T7" fmla="*/ 8 h 189"/>
                <a:gd name="T8" fmla="*/ 473 w 584"/>
                <a:gd name="T9" fmla="*/ 44 h 189"/>
                <a:gd name="T10" fmla="*/ 319 w 584"/>
                <a:gd name="T11" fmla="*/ 92 h 189"/>
                <a:gd name="T12" fmla="*/ 306 w 584"/>
                <a:gd name="T13" fmla="*/ 83 h 189"/>
                <a:gd name="T14" fmla="*/ 418 w 584"/>
                <a:gd name="T15" fmla="*/ 48 h 189"/>
                <a:gd name="T16" fmla="*/ 431 w 584"/>
                <a:gd name="T17" fmla="*/ 57 h 189"/>
                <a:gd name="T18" fmla="*/ 319 w 584"/>
                <a:gd name="T19" fmla="*/ 92 h 189"/>
                <a:gd name="T20" fmla="*/ 166 w 584"/>
                <a:gd name="T21" fmla="*/ 140 h 189"/>
                <a:gd name="T22" fmla="*/ 153 w 584"/>
                <a:gd name="T23" fmla="*/ 131 h 189"/>
                <a:gd name="T24" fmla="*/ 264 w 584"/>
                <a:gd name="T25" fmla="*/ 96 h 189"/>
                <a:gd name="T26" fmla="*/ 278 w 584"/>
                <a:gd name="T27" fmla="*/ 105 h 189"/>
                <a:gd name="T28" fmla="*/ 166 w 584"/>
                <a:gd name="T29" fmla="*/ 140 h 189"/>
                <a:gd name="T30" fmla="*/ 12 w 584"/>
                <a:gd name="T31" fmla="*/ 189 h 189"/>
                <a:gd name="T32" fmla="*/ 0 w 584"/>
                <a:gd name="T33" fmla="*/ 180 h 189"/>
                <a:gd name="T34" fmla="*/ 111 w 584"/>
                <a:gd name="T35" fmla="*/ 144 h 189"/>
                <a:gd name="T36" fmla="*/ 124 w 584"/>
                <a:gd name="T37" fmla="*/ 153 h 189"/>
                <a:gd name="T38" fmla="*/ 12 w 584"/>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4" h="189">
                  <a:moveTo>
                    <a:pt x="473" y="44"/>
                  </a:moveTo>
                  <a:lnTo>
                    <a:pt x="460" y="35"/>
                  </a:lnTo>
                  <a:lnTo>
                    <a:pt x="571" y="0"/>
                  </a:lnTo>
                  <a:lnTo>
                    <a:pt x="584" y="8"/>
                  </a:lnTo>
                  <a:lnTo>
                    <a:pt x="473" y="44"/>
                  </a:lnTo>
                  <a:close/>
                  <a:moveTo>
                    <a:pt x="319" y="92"/>
                  </a:moveTo>
                  <a:lnTo>
                    <a:pt x="306" y="83"/>
                  </a:lnTo>
                  <a:lnTo>
                    <a:pt x="418" y="48"/>
                  </a:lnTo>
                  <a:lnTo>
                    <a:pt x="431" y="57"/>
                  </a:lnTo>
                  <a:lnTo>
                    <a:pt x="319" y="92"/>
                  </a:lnTo>
                  <a:close/>
                  <a:moveTo>
                    <a:pt x="166" y="140"/>
                  </a:moveTo>
                  <a:lnTo>
                    <a:pt x="153" y="131"/>
                  </a:lnTo>
                  <a:lnTo>
                    <a:pt x="264" y="96"/>
                  </a:lnTo>
                  <a:lnTo>
                    <a:pt x="278" y="105"/>
                  </a:lnTo>
                  <a:lnTo>
                    <a:pt x="166" y="140"/>
                  </a:lnTo>
                  <a:close/>
                  <a:moveTo>
                    <a:pt x="12" y="189"/>
                  </a:moveTo>
                  <a:lnTo>
                    <a:pt x="0" y="180"/>
                  </a:lnTo>
                  <a:lnTo>
                    <a:pt x="111" y="144"/>
                  </a:lnTo>
                  <a:lnTo>
                    <a:pt x="124" y="153"/>
                  </a:lnTo>
                  <a:lnTo>
                    <a:pt x="12"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grpSp>
      <p:sp>
        <p:nvSpPr>
          <p:cNvPr id="31" name="Freeform 27"/>
          <p:cNvSpPr>
            <a:spLocks/>
          </p:cNvSpPr>
          <p:nvPr/>
        </p:nvSpPr>
        <p:spPr bwMode="auto">
          <a:xfrm>
            <a:off x="29605" y="1671043"/>
            <a:ext cx="12193077" cy="3962805"/>
          </a:xfrm>
          <a:custGeom>
            <a:avLst/>
            <a:gdLst>
              <a:gd name="T0" fmla="*/ 5603 w 5603"/>
              <a:gd name="T1" fmla="*/ 0 h 1821"/>
              <a:gd name="T2" fmla="*/ 0 w 5603"/>
              <a:gd name="T3" fmla="*/ 1798 h 1821"/>
              <a:gd name="T4" fmla="*/ 0 w 5603"/>
              <a:gd name="T5" fmla="*/ 1821 h 1821"/>
              <a:gd name="T6" fmla="*/ 5603 w 5603"/>
              <a:gd name="T7" fmla="*/ 23 h 1821"/>
              <a:gd name="T8" fmla="*/ 5603 w 5603"/>
              <a:gd name="T9" fmla="*/ 0 h 1821"/>
            </a:gdLst>
            <a:ahLst/>
            <a:cxnLst>
              <a:cxn ang="0">
                <a:pos x="T0" y="T1"/>
              </a:cxn>
              <a:cxn ang="0">
                <a:pos x="T2" y="T3"/>
              </a:cxn>
              <a:cxn ang="0">
                <a:pos x="T4" y="T5"/>
              </a:cxn>
              <a:cxn ang="0">
                <a:pos x="T6" y="T7"/>
              </a:cxn>
              <a:cxn ang="0">
                <a:pos x="T8" y="T9"/>
              </a:cxn>
            </a:cxnLst>
            <a:rect l="0" t="0" r="r" b="b"/>
            <a:pathLst>
              <a:path w="5603" h="1821">
                <a:moveTo>
                  <a:pt x="5603" y="0"/>
                </a:moveTo>
                <a:lnTo>
                  <a:pt x="0" y="1798"/>
                </a:lnTo>
                <a:lnTo>
                  <a:pt x="0" y="1821"/>
                </a:lnTo>
                <a:lnTo>
                  <a:pt x="5603" y="23"/>
                </a:lnTo>
                <a:lnTo>
                  <a:pt x="56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32" name="Freeform 28"/>
          <p:cNvSpPr>
            <a:spLocks/>
          </p:cNvSpPr>
          <p:nvPr/>
        </p:nvSpPr>
        <p:spPr bwMode="auto">
          <a:xfrm>
            <a:off x="20611" y="1396555"/>
            <a:ext cx="12211064" cy="4125566"/>
          </a:xfrm>
          <a:custGeom>
            <a:avLst/>
            <a:gdLst>
              <a:gd name="T0" fmla="*/ 5603 w 5603"/>
              <a:gd name="T1" fmla="*/ 0 h 1893"/>
              <a:gd name="T2" fmla="*/ 0 w 5603"/>
              <a:gd name="T3" fmla="*/ 1796 h 1893"/>
              <a:gd name="T4" fmla="*/ 0 w 5603"/>
              <a:gd name="T5" fmla="*/ 1893 h 1893"/>
              <a:gd name="T6" fmla="*/ 5603 w 5603"/>
              <a:gd name="T7" fmla="*/ 109 h 1893"/>
              <a:gd name="T8" fmla="*/ 5603 w 5603"/>
              <a:gd name="T9" fmla="*/ 0 h 1893"/>
            </a:gdLst>
            <a:ahLst/>
            <a:cxnLst>
              <a:cxn ang="0">
                <a:pos x="T0" y="T1"/>
              </a:cxn>
              <a:cxn ang="0">
                <a:pos x="T2" y="T3"/>
              </a:cxn>
              <a:cxn ang="0">
                <a:pos x="T4" y="T5"/>
              </a:cxn>
              <a:cxn ang="0">
                <a:pos x="T6" y="T7"/>
              </a:cxn>
              <a:cxn ang="0">
                <a:pos x="T8" y="T9"/>
              </a:cxn>
            </a:cxnLst>
            <a:rect l="0" t="0" r="r" b="b"/>
            <a:pathLst>
              <a:path w="5603" h="1893">
                <a:moveTo>
                  <a:pt x="5603" y="0"/>
                </a:moveTo>
                <a:lnTo>
                  <a:pt x="0" y="1796"/>
                </a:lnTo>
                <a:lnTo>
                  <a:pt x="0" y="1893"/>
                </a:lnTo>
                <a:lnTo>
                  <a:pt x="5603" y="109"/>
                </a:lnTo>
                <a:lnTo>
                  <a:pt x="56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33" name="Freeform 29"/>
          <p:cNvSpPr>
            <a:spLocks/>
          </p:cNvSpPr>
          <p:nvPr/>
        </p:nvSpPr>
        <p:spPr bwMode="auto">
          <a:xfrm>
            <a:off x="20611" y="1254945"/>
            <a:ext cx="12211064" cy="4058004"/>
          </a:xfrm>
          <a:custGeom>
            <a:avLst/>
            <a:gdLst>
              <a:gd name="T0" fmla="*/ 5603 w 5603"/>
              <a:gd name="T1" fmla="*/ 0 h 1862"/>
              <a:gd name="T2" fmla="*/ 0 w 5603"/>
              <a:gd name="T3" fmla="*/ 1796 h 1862"/>
              <a:gd name="T4" fmla="*/ 0 w 5603"/>
              <a:gd name="T5" fmla="*/ 1862 h 1862"/>
              <a:gd name="T6" fmla="*/ 5603 w 5603"/>
              <a:gd name="T7" fmla="*/ 78 h 1862"/>
              <a:gd name="T8" fmla="*/ 5603 w 5603"/>
              <a:gd name="T9" fmla="*/ 0 h 1862"/>
            </a:gdLst>
            <a:ahLst/>
            <a:cxnLst>
              <a:cxn ang="0">
                <a:pos x="T0" y="T1"/>
              </a:cxn>
              <a:cxn ang="0">
                <a:pos x="T2" y="T3"/>
              </a:cxn>
              <a:cxn ang="0">
                <a:pos x="T4" y="T5"/>
              </a:cxn>
              <a:cxn ang="0">
                <a:pos x="T6" y="T7"/>
              </a:cxn>
              <a:cxn ang="0">
                <a:pos x="T8" y="T9"/>
              </a:cxn>
            </a:cxnLst>
            <a:rect l="0" t="0" r="r" b="b"/>
            <a:pathLst>
              <a:path w="5603" h="1862">
                <a:moveTo>
                  <a:pt x="5603" y="0"/>
                </a:moveTo>
                <a:lnTo>
                  <a:pt x="0" y="1796"/>
                </a:lnTo>
                <a:lnTo>
                  <a:pt x="0" y="1862"/>
                </a:lnTo>
                <a:lnTo>
                  <a:pt x="5603" y="78"/>
                </a:lnTo>
                <a:lnTo>
                  <a:pt x="5603" y="0"/>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60" name="Textfeld 259"/>
          <p:cNvSpPr txBox="1"/>
          <p:nvPr/>
        </p:nvSpPr>
        <p:spPr>
          <a:xfrm>
            <a:off x="1094875" y="1657388"/>
            <a:ext cx="979435" cy="338554"/>
          </a:xfrm>
          <a:prstGeom prst="rect">
            <a:avLst/>
          </a:prstGeom>
          <a:noFill/>
        </p:spPr>
        <p:txBody>
          <a:bodyPr wrap="none" rtlCol="0">
            <a:spAutoFit/>
          </a:bodyPr>
          <a:lstStyle/>
          <a:p>
            <a:pPr defTabSz="457200" eaLnBrk="0" hangingPunct="0"/>
            <a:r>
              <a:rPr lang="de-AT" sz="1600" dirty="0">
                <a:solidFill>
                  <a:srgbClr val="0070C0"/>
                </a:solidFill>
                <a:latin typeface="Arial" panose="020B0604020202020204" pitchFamily="34" charset="0"/>
                <a:ea typeface="ＭＳ Ｐゴシック" panose="020B0600070205080204" pitchFamily="34" charset="-128"/>
              </a:rPr>
              <a:t>Toll RSU</a:t>
            </a:r>
          </a:p>
        </p:txBody>
      </p:sp>
      <p:sp>
        <p:nvSpPr>
          <p:cNvPr id="277" name="Textfeld 276"/>
          <p:cNvSpPr txBox="1"/>
          <p:nvPr/>
        </p:nvSpPr>
        <p:spPr>
          <a:xfrm>
            <a:off x="3515523" y="1985814"/>
            <a:ext cx="992259" cy="338554"/>
          </a:xfrm>
          <a:prstGeom prst="rect">
            <a:avLst/>
          </a:prstGeom>
          <a:noFill/>
        </p:spPr>
        <p:txBody>
          <a:bodyPr wrap="none" rtlCol="0">
            <a:spAutoFit/>
          </a:bodyPr>
          <a:lstStyle/>
          <a:p>
            <a:pPr defTabSz="457200" eaLnBrk="0" hangingPunct="0"/>
            <a:r>
              <a:rPr lang="de-AT" sz="1600" dirty="0">
                <a:solidFill>
                  <a:schemeClr val="accent3"/>
                </a:solidFill>
                <a:latin typeface="Arial" panose="020B0604020202020204" pitchFamily="34" charset="0"/>
                <a:ea typeface="ＭＳ Ｐゴシック" panose="020B0600070205080204" pitchFamily="34" charset="-128"/>
              </a:rPr>
              <a:t>Toll OBU</a:t>
            </a:r>
          </a:p>
        </p:txBody>
      </p:sp>
      <p:cxnSp>
        <p:nvCxnSpPr>
          <p:cNvPr id="284" name="Gerade Verbindung mit Pfeil 283"/>
          <p:cNvCxnSpPr/>
          <p:nvPr/>
        </p:nvCxnSpPr>
        <p:spPr>
          <a:xfrm>
            <a:off x="2026913" y="2284185"/>
            <a:ext cx="2020350" cy="310252"/>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5" name="Gerade Verbindung mit Pfeil 284"/>
          <p:cNvCxnSpPr/>
          <p:nvPr/>
        </p:nvCxnSpPr>
        <p:spPr>
          <a:xfrm flipH="1" flipV="1">
            <a:off x="2403244" y="2183454"/>
            <a:ext cx="1670625" cy="231671"/>
          </a:xfrm>
          <a:prstGeom prst="straightConnector1">
            <a:avLst/>
          </a:prstGeom>
          <a:ln w="28575">
            <a:solidFill>
              <a:srgbClr val="E34562"/>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91" name="Gruppieren 290"/>
          <p:cNvGrpSpPr/>
          <p:nvPr/>
        </p:nvGrpSpPr>
        <p:grpSpPr>
          <a:xfrm>
            <a:off x="6072132" y="999461"/>
            <a:ext cx="3767317" cy="4389582"/>
            <a:chOff x="8449055" y="-104280"/>
            <a:chExt cx="3589930" cy="6808272"/>
          </a:xfrm>
        </p:grpSpPr>
        <p:sp>
          <p:nvSpPr>
            <p:cNvPr id="274" name="Abgerundete rechteckige Legende 273"/>
            <p:cNvSpPr/>
            <p:nvPr/>
          </p:nvSpPr>
          <p:spPr>
            <a:xfrm>
              <a:off x="8449055" y="967757"/>
              <a:ext cx="3589930" cy="889208"/>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all: </a:t>
              </a:r>
              <a:r>
                <a:rPr lang="de-AT" dirty="0" err="1"/>
                <a:t>is</a:t>
              </a:r>
              <a:r>
                <a:rPr lang="de-AT" dirty="0"/>
                <a:t> </a:t>
              </a:r>
              <a:r>
                <a:rPr lang="de-AT" dirty="0" err="1"/>
                <a:t>there</a:t>
              </a:r>
              <a:r>
                <a:rPr lang="de-AT" dirty="0"/>
                <a:t> </a:t>
              </a:r>
              <a:r>
                <a:rPr lang="de-AT" dirty="0" err="1"/>
                <a:t>anybody</a:t>
              </a:r>
              <a:r>
                <a:rPr lang="de-AT" dirty="0"/>
                <a:t>?</a:t>
              </a:r>
            </a:p>
          </p:txBody>
        </p:sp>
        <p:sp>
          <p:nvSpPr>
            <p:cNvPr id="275" name="Abgerundete rechteckige Legende 274"/>
            <p:cNvSpPr/>
            <p:nvPr/>
          </p:nvSpPr>
          <p:spPr>
            <a:xfrm>
              <a:off x="8449055" y="1984607"/>
              <a:ext cx="3589930" cy="669643"/>
            </a:xfrm>
            <a:prstGeom prst="wedgeRoundRectCallout">
              <a:avLst>
                <a:gd name="adj1" fmla="val -60556"/>
                <a:gd name="adj2" fmla="val 26780"/>
                <a:gd name="adj3" fmla="val 16667"/>
              </a:avLst>
            </a:prstGeom>
            <a:solidFill>
              <a:srgbClr val="E3456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bg1"/>
                  </a:solidFill>
                </a:rPr>
                <a:t>OBU </a:t>
              </a:r>
              <a:r>
                <a:rPr lang="de-AT" dirty="0" err="1">
                  <a:solidFill>
                    <a:schemeClr val="bg1"/>
                  </a:solidFill>
                </a:rPr>
                <a:t>to</a:t>
              </a:r>
              <a:r>
                <a:rPr lang="de-AT" dirty="0">
                  <a:solidFill>
                    <a:schemeClr val="bg1"/>
                  </a:solidFill>
                </a:rPr>
                <a:t> RSU: </a:t>
              </a:r>
              <a:r>
                <a:rPr lang="de-AT" dirty="0" err="1">
                  <a:solidFill>
                    <a:schemeClr val="bg1"/>
                  </a:solidFill>
                </a:rPr>
                <a:t>here</a:t>
              </a:r>
              <a:r>
                <a:rPr lang="de-AT" dirty="0">
                  <a:solidFill>
                    <a:schemeClr val="bg1"/>
                  </a:solidFill>
                </a:rPr>
                <a:t> </a:t>
              </a:r>
              <a:r>
                <a:rPr lang="de-AT" dirty="0" err="1">
                  <a:solidFill>
                    <a:schemeClr val="bg1"/>
                  </a:solidFill>
                </a:rPr>
                <a:t>is</a:t>
              </a:r>
              <a:r>
                <a:rPr lang="de-AT" dirty="0">
                  <a:solidFill>
                    <a:schemeClr val="bg1"/>
                  </a:solidFill>
                </a:rPr>
                <a:t> OBU #7</a:t>
              </a:r>
            </a:p>
          </p:txBody>
        </p:sp>
        <p:sp>
          <p:nvSpPr>
            <p:cNvPr id="278" name="Abgerundete rechteckige Legende 277"/>
            <p:cNvSpPr/>
            <p:nvPr/>
          </p:nvSpPr>
          <p:spPr>
            <a:xfrm>
              <a:off x="8449055" y="2788158"/>
              <a:ext cx="3589930" cy="668434"/>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OBU#7: </a:t>
              </a:r>
              <a:r>
                <a:rPr lang="de-AT" dirty="0" err="1"/>
                <a:t>Your</a:t>
              </a:r>
              <a:r>
                <a:rPr lang="de-AT" dirty="0"/>
                <a:t> </a:t>
              </a:r>
              <a:r>
                <a:rPr lang="de-AT" dirty="0" err="1"/>
                <a:t>data</a:t>
              </a:r>
              <a:r>
                <a:rPr lang="de-AT" dirty="0"/>
                <a:t> </a:t>
              </a:r>
              <a:r>
                <a:rPr lang="de-AT" dirty="0" err="1"/>
                <a:t>please</a:t>
              </a:r>
              <a:endParaRPr lang="de-AT" dirty="0"/>
            </a:p>
          </p:txBody>
        </p:sp>
        <p:sp>
          <p:nvSpPr>
            <p:cNvPr id="279" name="Abgerundete rechteckige Legende 278"/>
            <p:cNvSpPr/>
            <p:nvPr/>
          </p:nvSpPr>
          <p:spPr>
            <a:xfrm>
              <a:off x="8449055" y="3626301"/>
              <a:ext cx="3589930" cy="669643"/>
            </a:xfrm>
            <a:prstGeom prst="wedgeRoundRectCallout">
              <a:avLst>
                <a:gd name="adj1" fmla="val -60556"/>
                <a:gd name="adj2" fmla="val 26780"/>
                <a:gd name="adj3" fmla="val 16667"/>
              </a:avLst>
            </a:prstGeom>
            <a:solidFill>
              <a:srgbClr val="E3456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bg1"/>
                  </a:solidFill>
                </a:rPr>
                <a:t>OBU #7 </a:t>
              </a:r>
              <a:r>
                <a:rPr lang="de-AT" dirty="0" err="1">
                  <a:solidFill>
                    <a:schemeClr val="bg1"/>
                  </a:solidFill>
                </a:rPr>
                <a:t>to</a:t>
              </a:r>
              <a:r>
                <a:rPr lang="de-AT" dirty="0">
                  <a:solidFill>
                    <a:schemeClr val="bg1"/>
                  </a:solidFill>
                </a:rPr>
                <a:t> RSU: </a:t>
              </a:r>
              <a:r>
                <a:rPr lang="de-AT" dirty="0" err="1">
                  <a:solidFill>
                    <a:schemeClr val="bg1"/>
                  </a:solidFill>
                </a:rPr>
                <a:t>Here</a:t>
              </a:r>
              <a:r>
                <a:rPr lang="de-AT" dirty="0">
                  <a:solidFill>
                    <a:schemeClr val="bg1"/>
                  </a:solidFill>
                </a:rPr>
                <a:t> </a:t>
              </a:r>
              <a:r>
                <a:rPr lang="de-AT" dirty="0" err="1">
                  <a:solidFill>
                    <a:schemeClr val="bg1"/>
                  </a:solidFill>
                </a:rPr>
                <a:t>are</a:t>
              </a:r>
              <a:r>
                <a:rPr lang="de-AT" dirty="0">
                  <a:solidFill>
                    <a:schemeClr val="bg1"/>
                  </a:solidFill>
                </a:rPr>
                <a:t> </a:t>
              </a:r>
              <a:r>
                <a:rPr lang="de-AT" dirty="0" err="1">
                  <a:solidFill>
                    <a:schemeClr val="bg1"/>
                  </a:solidFill>
                </a:rPr>
                <a:t>the</a:t>
              </a:r>
              <a:r>
                <a:rPr lang="de-AT" dirty="0">
                  <a:solidFill>
                    <a:schemeClr val="bg1"/>
                  </a:solidFill>
                </a:rPr>
                <a:t> </a:t>
              </a:r>
              <a:r>
                <a:rPr lang="de-AT" dirty="0" err="1">
                  <a:solidFill>
                    <a:schemeClr val="bg1"/>
                  </a:solidFill>
                </a:rPr>
                <a:t>data</a:t>
              </a:r>
              <a:endParaRPr lang="de-AT" dirty="0">
                <a:solidFill>
                  <a:schemeClr val="bg1"/>
                </a:solidFill>
              </a:endParaRPr>
            </a:p>
          </p:txBody>
        </p:sp>
        <p:sp>
          <p:nvSpPr>
            <p:cNvPr id="280" name="Abgerundete rechteckige Legende 279"/>
            <p:cNvSpPr/>
            <p:nvPr/>
          </p:nvSpPr>
          <p:spPr>
            <a:xfrm>
              <a:off x="8449055" y="4465413"/>
              <a:ext cx="3589930" cy="668434"/>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OBU#7: </a:t>
              </a:r>
              <a:r>
                <a:rPr lang="de-AT" dirty="0" err="1"/>
                <a:t>Confirmation</a:t>
              </a:r>
              <a:endParaRPr lang="de-AT" dirty="0"/>
            </a:p>
          </p:txBody>
        </p:sp>
        <p:sp>
          <p:nvSpPr>
            <p:cNvPr id="281" name="Abgerundete rechteckige Legende 280"/>
            <p:cNvSpPr/>
            <p:nvPr/>
          </p:nvSpPr>
          <p:spPr>
            <a:xfrm>
              <a:off x="8449055" y="5236535"/>
              <a:ext cx="3589930" cy="669643"/>
            </a:xfrm>
            <a:prstGeom prst="wedgeRoundRectCallout">
              <a:avLst>
                <a:gd name="adj1" fmla="val -60556"/>
                <a:gd name="adj2" fmla="val 26780"/>
                <a:gd name="adj3" fmla="val 16667"/>
              </a:avLst>
            </a:prstGeom>
            <a:solidFill>
              <a:srgbClr val="E3456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bg1"/>
                  </a:solidFill>
                </a:rPr>
                <a:t>OBU #7 </a:t>
              </a:r>
              <a:r>
                <a:rPr lang="de-AT" dirty="0" err="1">
                  <a:solidFill>
                    <a:schemeClr val="bg1"/>
                  </a:solidFill>
                </a:rPr>
                <a:t>to</a:t>
              </a:r>
              <a:r>
                <a:rPr lang="de-AT" dirty="0">
                  <a:solidFill>
                    <a:schemeClr val="bg1"/>
                  </a:solidFill>
                </a:rPr>
                <a:t> RSU: Ok.</a:t>
              </a:r>
            </a:p>
          </p:txBody>
        </p:sp>
        <p:sp>
          <p:nvSpPr>
            <p:cNvPr id="282" name="Abgerundete rechteckige Legende 281"/>
            <p:cNvSpPr/>
            <p:nvPr/>
          </p:nvSpPr>
          <p:spPr>
            <a:xfrm>
              <a:off x="8449055" y="6035558"/>
              <a:ext cx="3589930" cy="668434"/>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OBU#7: End.</a:t>
              </a:r>
            </a:p>
          </p:txBody>
        </p:sp>
        <p:sp>
          <p:nvSpPr>
            <p:cNvPr id="288" name="Abgerundete rechteckige Legende 287"/>
            <p:cNvSpPr/>
            <p:nvPr/>
          </p:nvSpPr>
          <p:spPr>
            <a:xfrm>
              <a:off x="8449055" y="-104280"/>
              <a:ext cx="3589930" cy="907195"/>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all: </a:t>
              </a:r>
              <a:r>
                <a:rPr lang="de-AT" dirty="0" err="1"/>
                <a:t>is</a:t>
              </a:r>
              <a:r>
                <a:rPr lang="de-AT" dirty="0"/>
                <a:t> </a:t>
              </a:r>
              <a:r>
                <a:rPr lang="de-AT" dirty="0" err="1"/>
                <a:t>there</a:t>
              </a:r>
              <a:r>
                <a:rPr lang="de-AT" dirty="0"/>
                <a:t> </a:t>
              </a:r>
              <a:r>
                <a:rPr lang="de-AT" dirty="0" err="1"/>
                <a:t>anybody</a:t>
              </a:r>
              <a:r>
                <a:rPr lang="de-AT" dirty="0"/>
                <a:t>?</a:t>
              </a:r>
            </a:p>
          </p:txBody>
        </p:sp>
        <p:sp>
          <p:nvSpPr>
            <p:cNvPr id="289" name="Textfeld 288"/>
            <p:cNvSpPr txBox="1"/>
            <p:nvPr/>
          </p:nvSpPr>
          <p:spPr>
            <a:xfrm>
              <a:off x="9981769" y="293408"/>
              <a:ext cx="524503" cy="480131"/>
            </a:xfrm>
            <a:prstGeom prst="rect">
              <a:avLst/>
            </a:prstGeom>
            <a:noFill/>
          </p:spPr>
          <p:txBody>
            <a:bodyPr wrap="none" rtlCol="0">
              <a:spAutoFit/>
            </a:bodyPr>
            <a:lstStyle/>
            <a:p>
              <a:pPr algn="l">
                <a:lnSpc>
                  <a:spcPct val="90000"/>
                </a:lnSpc>
                <a:spcBef>
                  <a:spcPts val="600"/>
                </a:spcBef>
                <a:buSzPct val="105000"/>
              </a:pPr>
              <a:r>
                <a:rPr lang="de-AT" sz="2800" dirty="0">
                  <a:solidFill>
                    <a:srgbClr val="0070C0"/>
                  </a:solidFill>
                </a:rPr>
                <a:t>…</a:t>
              </a:r>
            </a:p>
          </p:txBody>
        </p:sp>
      </p:grpSp>
      <p:sp>
        <p:nvSpPr>
          <p:cNvPr id="298" name="Freihandform 297"/>
          <p:cNvSpPr/>
          <p:nvPr/>
        </p:nvSpPr>
        <p:spPr>
          <a:xfrm>
            <a:off x="1404257" y="2645229"/>
            <a:ext cx="4103914" cy="1611085"/>
          </a:xfrm>
          <a:custGeom>
            <a:avLst/>
            <a:gdLst>
              <a:gd name="connsiteX0" fmla="*/ 0 w 3679372"/>
              <a:gd name="connsiteY0" fmla="*/ 696686 h 1567543"/>
              <a:gd name="connsiteX1" fmla="*/ 2177143 w 3679372"/>
              <a:gd name="connsiteY1" fmla="*/ 0 h 1567543"/>
              <a:gd name="connsiteX2" fmla="*/ 3679372 w 3679372"/>
              <a:gd name="connsiteY2" fmla="*/ 772886 h 1567543"/>
              <a:gd name="connsiteX3" fmla="*/ 1132114 w 3679372"/>
              <a:gd name="connsiteY3" fmla="*/ 1567543 h 1567543"/>
              <a:gd name="connsiteX4" fmla="*/ 0 w 3679372"/>
              <a:gd name="connsiteY4" fmla="*/ 696686 h 1567543"/>
              <a:gd name="connsiteX0" fmla="*/ 0 w 3679372"/>
              <a:gd name="connsiteY0" fmla="*/ 696686 h 1491343"/>
              <a:gd name="connsiteX1" fmla="*/ 2177143 w 3679372"/>
              <a:gd name="connsiteY1" fmla="*/ 0 h 1491343"/>
              <a:gd name="connsiteX2" fmla="*/ 3679372 w 3679372"/>
              <a:gd name="connsiteY2" fmla="*/ 772886 h 1491343"/>
              <a:gd name="connsiteX3" fmla="*/ 1328057 w 3679372"/>
              <a:gd name="connsiteY3" fmla="*/ 1491343 h 1491343"/>
              <a:gd name="connsiteX4" fmla="*/ 0 w 3679372"/>
              <a:gd name="connsiteY4" fmla="*/ 696686 h 1491343"/>
              <a:gd name="connsiteX0" fmla="*/ 0 w 3679372"/>
              <a:gd name="connsiteY0" fmla="*/ 816428 h 1611085"/>
              <a:gd name="connsiteX1" fmla="*/ 2536372 w 3679372"/>
              <a:gd name="connsiteY1" fmla="*/ 0 h 1611085"/>
              <a:gd name="connsiteX2" fmla="*/ 3679372 w 3679372"/>
              <a:gd name="connsiteY2" fmla="*/ 892628 h 1611085"/>
              <a:gd name="connsiteX3" fmla="*/ 1328057 w 3679372"/>
              <a:gd name="connsiteY3" fmla="*/ 1611085 h 1611085"/>
              <a:gd name="connsiteX4" fmla="*/ 0 w 3679372"/>
              <a:gd name="connsiteY4" fmla="*/ 816428 h 1611085"/>
              <a:gd name="connsiteX0" fmla="*/ 0 w 4103914"/>
              <a:gd name="connsiteY0" fmla="*/ 816428 h 1611085"/>
              <a:gd name="connsiteX1" fmla="*/ 2536372 w 4103914"/>
              <a:gd name="connsiteY1" fmla="*/ 0 h 1611085"/>
              <a:gd name="connsiteX2" fmla="*/ 4103914 w 4103914"/>
              <a:gd name="connsiteY2" fmla="*/ 751113 h 1611085"/>
              <a:gd name="connsiteX3" fmla="*/ 1328057 w 4103914"/>
              <a:gd name="connsiteY3" fmla="*/ 1611085 h 1611085"/>
              <a:gd name="connsiteX4" fmla="*/ 0 w 4103914"/>
              <a:gd name="connsiteY4" fmla="*/ 816428 h 161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914" h="1611085">
                <a:moveTo>
                  <a:pt x="0" y="816428"/>
                </a:moveTo>
                <a:lnTo>
                  <a:pt x="2536372" y="0"/>
                </a:lnTo>
                <a:lnTo>
                  <a:pt x="4103914" y="751113"/>
                </a:lnTo>
                <a:lnTo>
                  <a:pt x="1328057" y="1611085"/>
                </a:lnTo>
                <a:lnTo>
                  <a:pt x="0" y="816428"/>
                </a:lnTo>
                <a:close/>
              </a:path>
            </a:pathLst>
          </a:cu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57" name="Grafik 1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939" y="2194125"/>
            <a:ext cx="1640178" cy="1125790"/>
          </a:xfrm>
          <a:prstGeom prst="rect">
            <a:avLst/>
          </a:prstGeom>
        </p:spPr>
      </p:pic>
      <p:pic>
        <p:nvPicPr>
          <p:cNvPr id="158" name="Grafik 1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 y="3466253"/>
            <a:ext cx="1650368" cy="1060754"/>
          </a:xfrm>
          <a:prstGeom prst="rect">
            <a:avLst/>
          </a:prstGeom>
        </p:spPr>
      </p:pic>
      <p:sp>
        <p:nvSpPr>
          <p:cNvPr id="190" name="Freihandform 189"/>
          <p:cNvSpPr/>
          <p:nvPr/>
        </p:nvSpPr>
        <p:spPr>
          <a:xfrm>
            <a:off x="989409" y="1963213"/>
            <a:ext cx="3851564" cy="3491346"/>
          </a:xfrm>
          <a:custGeom>
            <a:avLst/>
            <a:gdLst>
              <a:gd name="connsiteX0" fmla="*/ 0 w 3851564"/>
              <a:gd name="connsiteY0" fmla="*/ 1570182 h 3491346"/>
              <a:gd name="connsiteX1" fmla="*/ 0 w 3851564"/>
              <a:gd name="connsiteY1" fmla="*/ 0 h 3491346"/>
              <a:gd name="connsiteX2" fmla="*/ 3851564 w 3851564"/>
              <a:gd name="connsiteY2" fmla="*/ 1921164 h 3491346"/>
              <a:gd name="connsiteX3" fmla="*/ 3851564 w 3851564"/>
              <a:gd name="connsiteY3" fmla="*/ 3491346 h 3491346"/>
            </a:gdLst>
            <a:ahLst/>
            <a:cxnLst>
              <a:cxn ang="0">
                <a:pos x="connsiteX0" y="connsiteY0"/>
              </a:cxn>
              <a:cxn ang="0">
                <a:pos x="connsiteX1" y="connsiteY1"/>
              </a:cxn>
              <a:cxn ang="0">
                <a:pos x="connsiteX2" y="connsiteY2"/>
              </a:cxn>
              <a:cxn ang="0">
                <a:pos x="connsiteX3" y="connsiteY3"/>
              </a:cxn>
            </a:cxnLst>
            <a:rect l="l" t="t" r="r" b="b"/>
            <a:pathLst>
              <a:path w="3851564" h="3491346">
                <a:moveTo>
                  <a:pt x="0" y="1570182"/>
                </a:moveTo>
                <a:lnTo>
                  <a:pt x="0" y="0"/>
                </a:lnTo>
                <a:lnTo>
                  <a:pt x="3851564" y="1921164"/>
                </a:lnTo>
                <a:lnTo>
                  <a:pt x="3851564" y="3491346"/>
                </a:ln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56" name="Gruppieren 255"/>
          <p:cNvGrpSpPr/>
          <p:nvPr/>
        </p:nvGrpSpPr>
        <p:grpSpPr>
          <a:xfrm>
            <a:off x="4024751" y="3368801"/>
            <a:ext cx="291414" cy="303071"/>
            <a:chOff x="6172371" y="3872144"/>
            <a:chExt cx="127796" cy="132908"/>
          </a:xfrm>
        </p:grpSpPr>
        <p:sp>
          <p:nvSpPr>
            <p:cNvPr id="257"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58"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59"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grpSp>
        <p:nvGrpSpPr>
          <p:cNvPr id="262" name="Gruppieren 261"/>
          <p:cNvGrpSpPr/>
          <p:nvPr/>
        </p:nvGrpSpPr>
        <p:grpSpPr>
          <a:xfrm>
            <a:off x="1478933" y="2039279"/>
            <a:ext cx="291414" cy="303071"/>
            <a:chOff x="6172371" y="3872144"/>
            <a:chExt cx="127796" cy="132908"/>
          </a:xfrm>
        </p:grpSpPr>
        <p:sp>
          <p:nvSpPr>
            <p:cNvPr id="263"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4"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5"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grpSp>
        <p:nvGrpSpPr>
          <p:cNvPr id="266" name="Gruppieren 265"/>
          <p:cNvGrpSpPr/>
          <p:nvPr/>
        </p:nvGrpSpPr>
        <p:grpSpPr>
          <a:xfrm>
            <a:off x="3195018" y="2957088"/>
            <a:ext cx="291414" cy="303071"/>
            <a:chOff x="6172371" y="3872144"/>
            <a:chExt cx="127796" cy="132908"/>
          </a:xfrm>
        </p:grpSpPr>
        <p:sp>
          <p:nvSpPr>
            <p:cNvPr id="267"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8"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9"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grpSp>
        <p:nvGrpSpPr>
          <p:cNvPr id="270" name="Gruppieren 269"/>
          <p:cNvGrpSpPr/>
          <p:nvPr/>
        </p:nvGrpSpPr>
        <p:grpSpPr>
          <a:xfrm>
            <a:off x="2257537" y="2415125"/>
            <a:ext cx="291414" cy="303071"/>
            <a:chOff x="6172371" y="3872144"/>
            <a:chExt cx="127796" cy="132908"/>
          </a:xfrm>
        </p:grpSpPr>
        <p:sp>
          <p:nvSpPr>
            <p:cNvPr id="271"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72"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73"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sp>
        <p:nvSpPr>
          <p:cNvPr id="300" name="Freihandform 299"/>
          <p:cNvSpPr/>
          <p:nvPr/>
        </p:nvSpPr>
        <p:spPr>
          <a:xfrm>
            <a:off x="676774" y="4583501"/>
            <a:ext cx="4103914" cy="1611085"/>
          </a:xfrm>
          <a:custGeom>
            <a:avLst/>
            <a:gdLst>
              <a:gd name="connsiteX0" fmla="*/ 0 w 3679372"/>
              <a:gd name="connsiteY0" fmla="*/ 696686 h 1567543"/>
              <a:gd name="connsiteX1" fmla="*/ 2177143 w 3679372"/>
              <a:gd name="connsiteY1" fmla="*/ 0 h 1567543"/>
              <a:gd name="connsiteX2" fmla="*/ 3679372 w 3679372"/>
              <a:gd name="connsiteY2" fmla="*/ 772886 h 1567543"/>
              <a:gd name="connsiteX3" fmla="*/ 1132114 w 3679372"/>
              <a:gd name="connsiteY3" fmla="*/ 1567543 h 1567543"/>
              <a:gd name="connsiteX4" fmla="*/ 0 w 3679372"/>
              <a:gd name="connsiteY4" fmla="*/ 696686 h 1567543"/>
              <a:gd name="connsiteX0" fmla="*/ 0 w 3679372"/>
              <a:gd name="connsiteY0" fmla="*/ 696686 h 1491343"/>
              <a:gd name="connsiteX1" fmla="*/ 2177143 w 3679372"/>
              <a:gd name="connsiteY1" fmla="*/ 0 h 1491343"/>
              <a:gd name="connsiteX2" fmla="*/ 3679372 w 3679372"/>
              <a:gd name="connsiteY2" fmla="*/ 772886 h 1491343"/>
              <a:gd name="connsiteX3" fmla="*/ 1328057 w 3679372"/>
              <a:gd name="connsiteY3" fmla="*/ 1491343 h 1491343"/>
              <a:gd name="connsiteX4" fmla="*/ 0 w 3679372"/>
              <a:gd name="connsiteY4" fmla="*/ 696686 h 1491343"/>
              <a:gd name="connsiteX0" fmla="*/ 0 w 3679372"/>
              <a:gd name="connsiteY0" fmla="*/ 816428 h 1611085"/>
              <a:gd name="connsiteX1" fmla="*/ 2536372 w 3679372"/>
              <a:gd name="connsiteY1" fmla="*/ 0 h 1611085"/>
              <a:gd name="connsiteX2" fmla="*/ 3679372 w 3679372"/>
              <a:gd name="connsiteY2" fmla="*/ 892628 h 1611085"/>
              <a:gd name="connsiteX3" fmla="*/ 1328057 w 3679372"/>
              <a:gd name="connsiteY3" fmla="*/ 1611085 h 1611085"/>
              <a:gd name="connsiteX4" fmla="*/ 0 w 3679372"/>
              <a:gd name="connsiteY4" fmla="*/ 816428 h 1611085"/>
              <a:gd name="connsiteX0" fmla="*/ 0 w 4103914"/>
              <a:gd name="connsiteY0" fmla="*/ 816428 h 1611085"/>
              <a:gd name="connsiteX1" fmla="*/ 2536372 w 4103914"/>
              <a:gd name="connsiteY1" fmla="*/ 0 h 1611085"/>
              <a:gd name="connsiteX2" fmla="*/ 4103914 w 4103914"/>
              <a:gd name="connsiteY2" fmla="*/ 751113 h 1611085"/>
              <a:gd name="connsiteX3" fmla="*/ 1328057 w 4103914"/>
              <a:gd name="connsiteY3" fmla="*/ 1611085 h 1611085"/>
              <a:gd name="connsiteX4" fmla="*/ 0 w 4103914"/>
              <a:gd name="connsiteY4" fmla="*/ 816428 h 161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914" h="1611085">
                <a:moveTo>
                  <a:pt x="0" y="816428"/>
                </a:moveTo>
                <a:lnTo>
                  <a:pt x="2536372" y="0"/>
                </a:lnTo>
                <a:lnTo>
                  <a:pt x="4103914" y="751113"/>
                </a:lnTo>
                <a:lnTo>
                  <a:pt x="1328057" y="1611085"/>
                </a:lnTo>
                <a:lnTo>
                  <a:pt x="0" y="816428"/>
                </a:lnTo>
                <a:close/>
              </a:path>
            </a:pathLst>
          </a:cu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Communication Zone</a:t>
            </a:r>
          </a:p>
        </p:txBody>
      </p:sp>
      <p:pic>
        <p:nvPicPr>
          <p:cNvPr id="35" name="Grafik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50" y="5760296"/>
            <a:ext cx="981507" cy="587057"/>
          </a:xfrm>
          <a:prstGeom prst="rect">
            <a:avLst/>
          </a:prstGeom>
        </p:spPr>
      </p:pic>
      <p:sp>
        <p:nvSpPr>
          <p:cNvPr id="302" name="Textfeld 301"/>
          <p:cNvSpPr txBox="1"/>
          <p:nvPr/>
        </p:nvSpPr>
        <p:spPr>
          <a:xfrm>
            <a:off x="9904847" y="1014551"/>
            <a:ext cx="2304858" cy="590931"/>
          </a:xfrm>
          <a:prstGeom prst="rect">
            <a:avLst/>
          </a:prstGeom>
          <a:solidFill>
            <a:schemeClr val="bg2"/>
          </a:solidFill>
        </p:spPr>
        <p:txBody>
          <a:bodyPr wrap="square" rtlCol="0">
            <a:spAutoFit/>
          </a:bodyPr>
          <a:lstStyle/>
          <a:p>
            <a:pPr algn="l">
              <a:lnSpc>
                <a:spcPct val="90000"/>
              </a:lnSpc>
              <a:spcBef>
                <a:spcPts val="600"/>
              </a:spcBef>
              <a:buSzPct val="105000"/>
            </a:pPr>
            <a:r>
              <a:rPr lang="de-AT" dirty="0"/>
              <a:t>RSU </a:t>
            </a:r>
            <a:r>
              <a:rPr lang="de-AT" dirty="0" err="1"/>
              <a:t>constantly</a:t>
            </a:r>
            <a:r>
              <a:rPr lang="de-AT" dirty="0"/>
              <a:t> </a:t>
            </a:r>
            <a:r>
              <a:rPr lang="de-AT" dirty="0" err="1"/>
              <a:t>asks</a:t>
            </a:r>
            <a:r>
              <a:rPr lang="de-AT" dirty="0"/>
              <a:t> </a:t>
            </a:r>
            <a:r>
              <a:rPr lang="de-AT" dirty="0" err="1"/>
              <a:t>for</a:t>
            </a:r>
            <a:r>
              <a:rPr lang="de-AT" dirty="0"/>
              <a:t> OBUs</a:t>
            </a:r>
          </a:p>
        </p:txBody>
      </p:sp>
      <p:sp>
        <p:nvSpPr>
          <p:cNvPr id="61"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515600" cy="364340"/>
          </a:xfrm>
        </p:spPr>
        <p:txBody>
          <a:bodyPr/>
          <a:lstStyle/>
          <a:p>
            <a:r>
              <a:rPr lang="fr-BE" dirty="0"/>
              <a:t>Toll Transaction – </a:t>
            </a:r>
            <a:r>
              <a:rPr lang="fr-BE" dirty="0" err="1"/>
              <a:t>without</a:t>
            </a:r>
            <a:r>
              <a:rPr lang="fr-BE" dirty="0"/>
              <a:t> </a:t>
            </a:r>
            <a:r>
              <a:rPr lang="fr-BE" dirty="0" err="1"/>
              <a:t>interference</a:t>
            </a:r>
            <a:endParaRPr lang="fr-BE" dirty="0"/>
          </a:p>
        </p:txBody>
      </p:sp>
    </p:spTree>
    <p:extLst>
      <p:ext uri="{BB962C8B-B14F-4D97-AF65-F5344CB8AC3E}">
        <p14:creationId xmlns:p14="http://schemas.microsoft.com/office/powerpoint/2010/main" val="253047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ihandform 12"/>
          <p:cNvSpPr/>
          <p:nvPr/>
        </p:nvSpPr>
        <p:spPr>
          <a:xfrm flipH="1" flipV="1">
            <a:off x="-29593" y="-11493"/>
            <a:ext cx="12246120" cy="3925712"/>
          </a:xfrm>
          <a:custGeom>
            <a:avLst/>
            <a:gdLst>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0963803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0228" h="3929743">
                <a:moveTo>
                  <a:pt x="0" y="3929743"/>
                </a:moveTo>
                <a:lnTo>
                  <a:pt x="3222171" y="3929743"/>
                </a:lnTo>
                <a:cubicBezTo>
                  <a:pt x="3976914" y="3624943"/>
                  <a:pt x="4444663" y="3086002"/>
                  <a:pt x="5410673" y="2873684"/>
                </a:cubicBezTo>
                <a:cubicBezTo>
                  <a:pt x="6376683" y="2661366"/>
                  <a:pt x="8092707" y="2884410"/>
                  <a:pt x="9018229" y="2655834"/>
                </a:cubicBezTo>
                <a:cubicBezTo>
                  <a:pt x="9943751" y="2427258"/>
                  <a:pt x="10438470" y="1694496"/>
                  <a:pt x="10963803" y="1502228"/>
                </a:cubicBezTo>
                <a:cubicBezTo>
                  <a:pt x="11489136" y="1309960"/>
                  <a:pt x="11869057" y="1502228"/>
                  <a:pt x="12170228" y="1502228"/>
                </a:cubicBezTo>
                <a:lnTo>
                  <a:pt x="12170228" y="0"/>
                </a:lnTo>
                <a:lnTo>
                  <a:pt x="0" y="3929743"/>
                </a:lnTo>
                <a:close/>
              </a:path>
            </a:pathLst>
          </a:custGeom>
          <a:gradFill>
            <a:gsLst>
              <a:gs pos="0">
                <a:schemeClr val="accent1">
                  <a:lumMod val="5000"/>
                  <a:lumOff val="95000"/>
                </a:schemeClr>
              </a:gs>
              <a:gs pos="100000">
                <a:srgbClr val="829C4D"/>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Freihandform 13"/>
          <p:cNvSpPr/>
          <p:nvPr/>
        </p:nvSpPr>
        <p:spPr>
          <a:xfrm>
            <a:off x="-65006" y="2939144"/>
            <a:ext cx="12246120" cy="3925712"/>
          </a:xfrm>
          <a:custGeom>
            <a:avLst/>
            <a:gdLst>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0963803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0228" h="3929743">
                <a:moveTo>
                  <a:pt x="0" y="3929743"/>
                </a:moveTo>
                <a:lnTo>
                  <a:pt x="3222171" y="3929743"/>
                </a:lnTo>
                <a:cubicBezTo>
                  <a:pt x="3976914" y="3624943"/>
                  <a:pt x="4444663" y="3086002"/>
                  <a:pt x="5410673" y="2873684"/>
                </a:cubicBezTo>
                <a:cubicBezTo>
                  <a:pt x="6376683" y="2661366"/>
                  <a:pt x="8092707" y="2884410"/>
                  <a:pt x="9018229" y="2655834"/>
                </a:cubicBezTo>
                <a:cubicBezTo>
                  <a:pt x="9943751" y="2427258"/>
                  <a:pt x="10438470" y="1694496"/>
                  <a:pt x="10963803" y="1502228"/>
                </a:cubicBezTo>
                <a:cubicBezTo>
                  <a:pt x="11489136" y="1309960"/>
                  <a:pt x="11869057" y="1502228"/>
                  <a:pt x="12170228" y="1502228"/>
                </a:cubicBezTo>
                <a:lnTo>
                  <a:pt x="12170228" y="0"/>
                </a:lnTo>
                <a:lnTo>
                  <a:pt x="0" y="3929743"/>
                </a:lnTo>
                <a:close/>
              </a:path>
            </a:pathLst>
          </a:custGeom>
          <a:gradFill>
            <a:gsLst>
              <a:gs pos="0">
                <a:schemeClr val="accent1">
                  <a:lumMod val="5000"/>
                  <a:lumOff val="95000"/>
                </a:schemeClr>
              </a:gs>
              <a:gs pos="54000">
                <a:srgbClr val="829C4D"/>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Parallelogramm 14"/>
          <p:cNvSpPr/>
          <p:nvPr/>
        </p:nvSpPr>
        <p:spPr>
          <a:xfrm rot="16200000" flipV="1">
            <a:off x="2665508" y="-2668493"/>
            <a:ext cx="6858000" cy="12194985"/>
          </a:xfrm>
          <a:prstGeom prst="parallelogram">
            <a:avLst>
              <a:gd name="adj" fmla="val 56684"/>
            </a:avLst>
          </a:prstGeom>
          <a:solidFill>
            <a:srgbClr val="B2B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Freeform 8"/>
          <p:cNvSpPr>
            <a:spLocks/>
          </p:cNvSpPr>
          <p:nvPr/>
        </p:nvSpPr>
        <p:spPr bwMode="auto">
          <a:xfrm>
            <a:off x="40000" y="115210"/>
            <a:ext cx="12172287" cy="3956048"/>
          </a:xfrm>
          <a:custGeom>
            <a:avLst/>
            <a:gdLst>
              <a:gd name="T0" fmla="*/ 5603 w 5603"/>
              <a:gd name="T1" fmla="*/ 0 h 1821"/>
              <a:gd name="T2" fmla="*/ 0 w 5603"/>
              <a:gd name="T3" fmla="*/ 1797 h 1821"/>
              <a:gd name="T4" fmla="*/ 0 w 5603"/>
              <a:gd name="T5" fmla="*/ 1821 h 1821"/>
              <a:gd name="T6" fmla="*/ 5603 w 5603"/>
              <a:gd name="T7" fmla="*/ 23 h 1821"/>
              <a:gd name="T8" fmla="*/ 5603 w 5603"/>
              <a:gd name="T9" fmla="*/ 0 h 1821"/>
            </a:gdLst>
            <a:ahLst/>
            <a:cxnLst>
              <a:cxn ang="0">
                <a:pos x="T0" y="T1"/>
              </a:cxn>
              <a:cxn ang="0">
                <a:pos x="T2" y="T3"/>
              </a:cxn>
              <a:cxn ang="0">
                <a:pos x="T4" y="T5"/>
              </a:cxn>
              <a:cxn ang="0">
                <a:pos x="T6" y="T7"/>
              </a:cxn>
              <a:cxn ang="0">
                <a:pos x="T8" y="T9"/>
              </a:cxn>
            </a:cxnLst>
            <a:rect l="0" t="0" r="r" b="b"/>
            <a:pathLst>
              <a:path w="5603" h="1821">
                <a:moveTo>
                  <a:pt x="5603" y="0"/>
                </a:moveTo>
                <a:lnTo>
                  <a:pt x="0" y="1797"/>
                </a:lnTo>
                <a:lnTo>
                  <a:pt x="0" y="1821"/>
                </a:lnTo>
                <a:lnTo>
                  <a:pt x="5603" y="23"/>
                </a:lnTo>
                <a:lnTo>
                  <a:pt x="56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17" name="Freeform 27"/>
          <p:cNvSpPr>
            <a:spLocks/>
          </p:cNvSpPr>
          <p:nvPr/>
        </p:nvSpPr>
        <p:spPr bwMode="auto">
          <a:xfrm>
            <a:off x="29605" y="2752218"/>
            <a:ext cx="12193077" cy="3962805"/>
          </a:xfrm>
          <a:custGeom>
            <a:avLst/>
            <a:gdLst>
              <a:gd name="T0" fmla="*/ 5603 w 5603"/>
              <a:gd name="T1" fmla="*/ 0 h 1821"/>
              <a:gd name="T2" fmla="*/ 0 w 5603"/>
              <a:gd name="T3" fmla="*/ 1798 h 1821"/>
              <a:gd name="T4" fmla="*/ 0 w 5603"/>
              <a:gd name="T5" fmla="*/ 1821 h 1821"/>
              <a:gd name="T6" fmla="*/ 5603 w 5603"/>
              <a:gd name="T7" fmla="*/ 23 h 1821"/>
              <a:gd name="T8" fmla="*/ 5603 w 5603"/>
              <a:gd name="T9" fmla="*/ 0 h 1821"/>
            </a:gdLst>
            <a:ahLst/>
            <a:cxnLst>
              <a:cxn ang="0">
                <a:pos x="T0" y="T1"/>
              </a:cxn>
              <a:cxn ang="0">
                <a:pos x="T2" y="T3"/>
              </a:cxn>
              <a:cxn ang="0">
                <a:pos x="T4" y="T5"/>
              </a:cxn>
              <a:cxn ang="0">
                <a:pos x="T6" y="T7"/>
              </a:cxn>
              <a:cxn ang="0">
                <a:pos x="T8" y="T9"/>
              </a:cxn>
            </a:cxnLst>
            <a:rect l="0" t="0" r="r" b="b"/>
            <a:pathLst>
              <a:path w="5603" h="1821">
                <a:moveTo>
                  <a:pt x="5603" y="0"/>
                </a:moveTo>
                <a:lnTo>
                  <a:pt x="0" y="1798"/>
                </a:lnTo>
                <a:lnTo>
                  <a:pt x="0" y="1821"/>
                </a:lnTo>
                <a:lnTo>
                  <a:pt x="5603" y="23"/>
                </a:lnTo>
                <a:lnTo>
                  <a:pt x="56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grpSp>
        <p:nvGrpSpPr>
          <p:cNvPr id="18" name="Gruppieren 17"/>
          <p:cNvGrpSpPr/>
          <p:nvPr/>
        </p:nvGrpSpPr>
        <p:grpSpPr>
          <a:xfrm>
            <a:off x="59505" y="829782"/>
            <a:ext cx="12133277" cy="3840808"/>
            <a:chOff x="2323523" y="4118985"/>
            <a:chExt cx="7433405" cy="2353056"/>
          </a:xfrm>
        </p:grpSpPr>
        <p:sp>
          <p:nvSpPr>
            <p:cNvPr id="19" name="Freeform 23"/>
            <p:cNvSpPr>
              <a:spLocks noEditPoints="1"/>
            </p:cNvSpPr>
            <p:nvPr/>
          </p:nvSpPr>
          <p:spPr bwMode="auto">
            <a:xfrm>
              <a:off x="5324769" y="5065589"/>
              <a:ext cx="1430913" cy="462295"/>
            </a:xfrm>
            <a:custGeom>
              <a:avLst/>
              <a:gdLst>
                <a:gd name="T0" fmla="*/ 473 w 585"/>
                <a:gd name="T1" fmla="*/ 44 h 189"/>
                <a:gd name="T2" fmla="*/ 460 w 585"/>
                <a:gd name="T3" fmla="*/ 35 h 189"/>
                <a:gd name="T4" fmla="*/ 572 w 585"/>
                <a:gd name="T5" fmla="*/ 0 h 189"/>
                <a:gd name="T6" fmla="*/ 585 w 585"/>
                <a:gd name="T7" fmla="*/ 9 h 189"/>
                <a:gd name="T8" fmla="*/ 473 w 585"/>
                <a:gd name="T9" fmla="*/ 44 h 189"/>
                <a:gd name="T10" fmla="*/ 320 w 585"/>
                <a:gd name="T11" fmla="*/ 92 h 189"/>
                <a:gd name="T12" fmla="*/ 307 w 585"/>
                <a:gd name="T13" fmla="*/ 83 h 189"/>
                <a:gd name="T14" fmla="*/ 418 w 585"/>
                <a:gd name="T15" fmla="*/ 48 h 189"/>
                <a:gd name="T16" fmla="*/ 432 w 585"/>
                <a:gd name="T17" fmla="*/ 57 h 189"/>
                <a:gd name="T18" fmla="*/ 320 w 585"/>
                <a:gd name="T19" fmla="*/ 92 h 189"/>
                <a:gd name="T20" fmla="*/ 166 w 585"/>
                <a:gd name="T21" fmla="*/ 140 h 189"/>
                <a:gd name="T22" fmla="*/ 154 w 585"/>
                <a:gd name="T23" fmla="*/ 131 h 189"/>
                <a:gd name="T24" fmla="*/ 265 w 585"/>
                <a:gd name="T25" fmla="*/ 97 h 189"/>
                <a:gd name="T26" fmla="*/ 278 w 585"/>
                <a:gd name="T27" fmla="*/ 105 h 189"/>
                <a:gd name="T28" fmla="*/ 166 w 585"/>
                <a:gd name="T29" fmla="*/ 140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2" y="0"/>
                  </a:lnTo>
                  <a:lnTo>
                    <a:pt x="585" y="9"/>
                  </a:lnTo>
                  <a:lnTo>
                    <a:pt x="473" y="44"/>
                  </a:lnTo>
                  <a:close/>
                  <a:moveTo>
                    <a:pt x="320" y="92"/>
                  </a:moveTo>
                  <a:lnTo>
                    <a:pt x="307" y="83"/>
                  </a:lnTo>
                  <a:lnTo>
                    <a:pt x="418" y="48"/>
                  </a:lnTo>
                  <a:lnTo>
                    <a:pt x="432" y="57"/>
                  </a:lnTo>
                  <a:lnTo>
                    <a:pt x="320" y="92"/>
                  </a:lnTo>
                  <a:close/>
                  <a:moveTo>
                    <a:pt x="166" y="140"/>
                  </a:moveTo>
                  <a:lnTo>
                    <a:pt x="154" y="131"/>
                  </a:lnTo>
                  <a:lnTo>
                    <a:pt x="265" y="97"/>
                  </a:lnTo>
                  <a:lnTo>
                    <a:pt x="278" y="105"/>
                  </a:lnTo>
                  <a:lnTo>
                    <a:pt x="166" y="140"/>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0" name="Freeform 24"/>
            <p:cNvSpPr>
              <a:spLocks noEditPoints="1"/>
            </p:cNvSpPr>
            <p:nvPr/>
          </p:nvSpPr>
          <p:spPr bwMode="auto">
            <a:xfrm>
              <a:off x="3825369" y="5537667"/>
              <a:ext cx="1430913" cy="462295"/>
            </a:xfrm>
            <a:custGeom>
              <a:avLst/>
              <a:gdLst>
                <a:gd name="T0" fmla="*/ 473 w 585"/>
                <a:gd name="T1" fmla="*/ 44 h 189"/>
                <a:gd name="T2" fmla="*/ 460 w 585"/>
                <a:gd name="T3" fmla="*/ 35 h 189"/>
                <a:gd name="T4" fmla="*/ 571 w 585"/>
                <a:gd name="T5" fmla="*/ 0 h 189"/>
                <a:gd name="T6" fmla="*/ 585 w 585"/>
                <a:gd name="T7" fmla="*/ 9 h 189"/>
                <a:gd name="T8" fmla="*/ 473 w 585"/>
                <a:gd name="T9" fmla="*/ 44 h 189"/>
                <a:gd name="T10" fmla="*/ 319 w 585"/>
                <a:gd name="T11" fmla="*/ 92 h 189"/>
                <a:gd name="T12" fmla="*/ 307 w 585"/>
                <a:gd name="T13" fmla="*/ 83 h 189"/>
                <a:gd name="T14" fmla="*/ 418 w 585"/>
                <a:gd name="T15" fmla="*/ 49 h 189"/>
                <a:gd name="T16" fmla="*/ 431 w 585"/>
                <a:gd name="T17" fmla="*/ 57 h 189"/>
                <a:gd name="T18" fmla="*/ 319 w 585"/>
                <a:gd name="T19" fmla="*/ 92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0 h 189"/>
                <a:gd name="T34" fmla="*/ 111 w 585"/>
                <a:gd name="T35" fmla="*/ 145 h 189"/>
                <a:gd name="T36" fmla="*/ 124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1" y="0"/>
                  </a:lnTo>
                  <a:lnTo>
                    <a:pt x="585" y="9"/>
                  </a:lnTo>
                  <a:lnTo>
                    <a:pt x="473" y="44"/>
                  </a:lnTo>
                  <a:close/>
                  <a:moveTo>
                    <a:pt x="319" y="92"/>
                  </a:moveTo>
                  <a:lnTo>
                    <a:pt x="307" y="83"/>
                  </a:lnTo>
                  <a:lnTo>
                    <a:pt x="418" y="49"/>
                  </a:lnTo>
                  <a:lnTo>
                    <a:pt x="431" y="57"/>
                  </a:lnTo>
                  <a:lnTo>
                    <a:pt x="319" y="92"/>
                  </a:lnTo>
                  <a:close/>
                  <a:moveTo>
                    <a:pt x="166" y="141"/>
                  </a:moveTo>
                  <a:lnTo>
                    <a:pt x="153" y="132"/>
                  </a:lnTo>
                  <a:lnTo>
                    <a:pt x="265" y="97"/>
                  </a:lnTo>
                  <a:lnTo>
                    <a:pt x="278" y="106"/>
                  </a:lnTo>
                  <a:lnTo>
                    <a:pt x="166" y="141"/>
                  </a:lnTo>
                  <a:close/>
                  <a:moveTo>
                    <a:pt x="13" y="189"/>
                  </a:moveTo>
                  <a:lnTo>
                    <a:pt x="0" y="180"/>
                  </a:lnTo>
                  <a:lnTo>
                    <a:pt x="111" y="145"/>
                  </a:lnTo>
                  <a:lnTo>
                    <a:pt x="124"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1" name="Freeform 25"/>
            <p:cNvSpPr>
              <a:spLocks noEditPoints="1"/>
            </p:cNvSpPr>
            <p:nvPr/>
          </p:nvSpPr>
          <p:spPr bwMode="auto">
            <a:xfrm>
              <a:off x="2323523" y="6009746"/>
              <a:ext cx="1430913" cy="462295"/>
            </a:xfrm>
            <a:custGeom>
              <a:avLst/>
              <a:gdLst>
                <a:gd name="T0" fmla="*/ 473 w 585"/>
                <a:gd name="T1" fmla="*/ 44 h 189"/>
                <a:gd name="T2" fmla="*/ 461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9 w 585"/>
                <a:gd name="T15" fmla="*/ 49 h 189"/>
                <a:gd name="T16" fmla="*/ 432 w 585"/>
                <a:gd name="T17" fmla="*/ 58 h 189"/>
                <a:gd name="T18" fmla="*/ 320 w 585"/>
                <a:gd name="T19" fmla="*/ 93 h 189"/>
                <a:gd name="T20" fmla="*/ 167 w 585"/>
                <a:gd name="T21" fmla="*/ 141 h 189"/>
                <a:gd name="T22" fmla="*/ 154 w 585"/>
                <a:gd name="T23" fmla="*/ 132 h 189"/>
                <a:gd name="T24" fmla="*/ 265 w 585"/>
                <a:gd name="T25" fmla="*/ 97 h 189"/>
                <a:gd name="T26" fmla="*/ 278 w 585"/>
                <a:gd name="T27" fmla="*/ 106 h 189"/>
                <a:gd name="T28" fmla="*/ 167 w 585"/>
                <a:gd name="T29" fmla="*/ 141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1" y="36"/>
                  </a:lnTo>
                  <a:lnTo>
                    <a:pt x="572" y="0"/>
                  </a:lnTo>
                  <a:lnTo>
                    <a:pt x="585" y="9"/>
                  </a:lnTo>
                  <a:lnTo>
                    <a:pt x="473" y="44"/>
                  </a:lnTo>
                  <a:close/>
                  <a:moveTo>
                    <a:pt x="320" y="93"/>
                  </a:moveTo>
                  <a:lnTo>
                    <a:pt x="307" y="84"/>
                  </a:lnTo>
                  <a:lnTo>
                    <a:pt x="419" y="49"/>
                  </a:lnTo>
                  <a:lnTo>
                    <a:pt x="432" y="58"/>
                  </a:lnTo>
                  <a:lnTo>
                    <a:pt x="320" y="93"/>
                  </a:lnTo>
                  <a:close/>
                  <a:moveTo>
                    <a:pt x="167" y="141"/>
                  </a:moveTo>
                  <a:lnTo>
                    <a:pt x="154" y="132"/>
                  </a:lnTo>
                  <a:lnTo>
                    <a:pt x="265" y="97"/>
                  </a:lnTo>
                  <a:lnTo>
                    <a:pt x="278" y="106"/>
                  </a:lnTo>
                  <a:lnTo>
                    <a:pt x="167" y="141"/>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2" name="Freeform 21"/>
            <p:cNvSpPr>
              <a:spLocks noEditPoints="1"/>
            </p:cNvSpPr>
            <p:nvPr/>
          </p:nvSpPr>
          <p:spPr bwMode="auto">
            <a:xfrm>
              <a:off x="8326015" y="4118985"/>
              <a:ext cx="1430913" cy="462295"/>
            </a:xfrm>
            <a:custGeom>
              <a:avLst/>
              <a:gdLst>
                <a:gd name="T0" fmla="*/ 473 w 585"/>
                <a:gd name="T1" fmla="*/ 44 h 189"/>
                <a:gd name="T2" fmla="*/ 460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8 w 585"/>
                <a:gd name="T15" fmla="*/ 49 h 189"/>
                <a:gd name="T16" fmla="*/ 431 w 585"/>
                <a:gd name="T17" fmla="*/ 58 h 189"/>
                <a:gd name="T18" fmla="*/ 320 w 585"/>
                <a:gd name="T19" fmla="*/ 93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1 h 189"/>
                <a:gd name="T34" fmla="*/ 111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6"/>
                  </a:lnTo>
                  <a:lnTo>
                    <a:pt x="572" y="0"/>
                  </a:lnTo>
                  <a:lnTo>
                    <a:pt x="585" y="9"/>
                  </a:lnTo>
                  <a:lnTo>
                    <a:pt x="473" y="44"/>
                  </a:lnTo>
                  <a:close/>
                  <a:moveTo>
                    <a:pt x="320" y="93"/>
                  </a:moveTo>
                  <a:lnTo>
                    <a:pt x="307" y="84"/>
                  </a:lnTo>
                  <a:lnTo>
                    <a:pt x="418" y="49"/>
                  </a:lnTo>
                  <a:lnTo>
                    <a:pt x="431" y="58"/>
                  </a:lnTo>
                  <a:lnTo>
                    <a:pt x="320" y="93"/>
                  </a:lnTo>
                  <a:close/>
                  <a:moveTo>
                    <a:pt x="166" y="141"/>
                  </a:moveTo>
                  <a:lnTo>
                    <a:pt x="153" y="132"/>
                  </a:lnTo>
                  <a:lnTo>
                    <a:pt x="265" y="97"/>
                  </a:lnTo>
                  <a:lnTo>
                    <a:pt x="278" y="106"/>
                  </a:lnTo>
                  <a:lnTo>
                    <a:pt x="166" y="141"/>
                  </a:lnTo>
                  <a:close/>
                  <a:moveTo>
                    <a:pt x="13" y="189"/>
                  </a:moveTo>
                  <a:lnTo>
                    <a:pt x="0" y="181"/>
                  </a:lnTo>
                  <a:lnTo>
                    <a:pt x="111"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3" name="Freeform 22"/>
            <p:cNvSpPr>
              <a:spLocks noEditPoints="1"/>
            </p:cNvSpPr>
            <p:nvPr/>
          </p:nvSpPr>
          <p:spPr bwMode="auto">
            <a:xfrm>
              <a:off x="6826615" y="4593510"/>
              <a:ext cx="1428466" cy="462295"/>
            </a:xfrm>
            <a:custGeom>
              <a:avLst/>
              <a:gdLst>
                <a:gd name="T0" fmla="*/ 473 w 584"/>
                <a:gd name="T1" fmla="*/ 44 h 189"/>
                <a:gd name="T2" fmla="*/ 460 w 584"/>
                <a:gd name="T3" fmla="*/ 35 h 189"/>
                <a:gd name="T4" fmla="*/ 571 w 584"/>
                <a:gd name="T5" fmla="*/ 0 h 189"/>
                <a:gd name="T6" fmla="*/ 584 w 584"/>
                <a:gd name="T7" fmla="*/ 8 h 189"/>
                <a:gd name="T8" fmla="*/ 473 w 584"/>
                <a:gd name="T9" fmla="*/ 44 h 189"/>
                <a:gd name="T10" fmla="*/ 319 w 584"/>
                <a:gd name="T11" fmla="*/ 92 h 189"/>
                <a:gd name="T12" fmla="*/ 306 w 584"/>
                <a:gd name="T13" fmla="*/ 83 h 189"/>
                <a:gd name="T14" fmla="*/ 418 w 584"/>
                <a:gd name="T15" fmla="*/ 48 h 189"/>
                <a:gd name="T16" fmla="*/ 431 w 584"/>
                <a:gd name="T17" fmla="*/ 57 h 189"/>
                <a:gd name="T18" fmla="*/ 319 w 584"/>
                <a:gd name="T19" fmla="*/ 92 h 189"/>
                <a:gd name="T20" fmla="*/ 166 w 584"/>
                <a:gd name="T21" fmla="*/ 140 h 189"/>
                <a:gd name="T22" fmla="*/ 153 w 584"/>
                <a:gd name="T23" fmla="*/ 131 h 189"/>
                <a:gd name="T24" fmla="*/ 264 w 584"/>
                <a:gd name="T25" fmla="*/ 96 h 189"/>
                <a:gd name="T26" fmla="*/ 278 w 584"/>
                <a:gd name="T27" fmla="*/ 105 h 189"/>
                <a:gd name="T28" fmla="*/ 166 w 584"/>
                <a:gd name="T29" fmla="*/ 140 h 189"/>
                <a:gd name="T30" fmla="*/ 12 w 584"/>
                <a:gd name="T31" fmla="*/ 189 h 189"/>
                <a:gd name="T32" fmla="*/ 0 w 584"/>
                <a:gd name="T33" fmla="*/ 180 h 189"/>
                <a:gd name="T34" fmla="*/ 111 w 584"/>
                <a:gd name="T35" fmla="*/ 144 h 189"/>
                <a:gd name="T36" fmla="*/ 124 w 584"/>
                <a:gd name="T37" fmla="*/ 153 h 189"/>
                <a:gd name="T38" fmla="*/ 12 w 584"/>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4" h="189">
                  <a:moveTo>
                    <a:pt x="473" y="44"/>
                  </a:moveTo>
                  <a:lnTo>
                    <a:pt x="460" y="35"/>
                  </a:lnTo>
                  <a:lnTo>
                    <a:pt x="571" y="0"/>
                  </a:lnTo>
                  <a:lnTo>
                    <a:pt x="584" y="8"/>
                  </a:lnTo>
                  <a:lnTo>
                    <a:pt x="473" y="44"/>
                  </a:lnTo>
                  <a:close/>
                  <a:moveTo>
                    <a:pt x="319" y="92"/>
                  </a:moveTo>
                  <a:lnTo>
                    <a:pt x="306" y="83"/>
                  </a:lnTo>
                  <a:lnTo>
                    <a:pt x="418" y="48"/>
                  </a:lnTo>
                  <a:lnTo>
                    <a:pt x="431" y="57"/>
                  </a:lnTo>
                  <a:lnTo>
                    <a:pt x="319" y="92"/>
                  </a:lnTo>
                  <a:close/>
                  <a:moveTo>
                    <a:pt x="166" y="140"/>
                  </a:moveTo>
                  <a:lnTo>
                    <a:pt x="153" y="131"/>
                  </a:lnTo>
                  <a:lnTo>
                    <a:pt x="264" y="96"/>
                  </a:lnTo>
                  <a:lnTo>
                    <a:pt x="278" y="105"/>
                  </a:lnTo>
                  <a:lnTo>
                    <a:pt x="166" y="140"/>
                  </a:lnTo>
                  <a:close/>
                  <a:moveTo>
                    <a:pt x="12" y="189"/>
                  </a:moveTo>
                  <a:lnTo>
                    <a:pt x="0" y="180"/>
                  </a:lnTo>
                  <a:lnTo>
                    <a:pt x="111" y="144"/>
                  </a:lnTo>
                  <a:lnTo>
                    <a:pt x="124" y="153"/>
                  </a:lnTo>
                  <a:lnTo>
                    <a:pt x="12"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grpSp>
      <p:grpSp>
        <p:nvGrpSpPr>
          <p:cNvPr id="25" name="Gruppieren 24"/>
          <p:cNvGrpSpPr/>
          <p:nvPr/>
        </p:nvGrpSpPr>
        <p:grpSpPr>
          <a:xfrm>
            <a:off x="59505" y="2239975"/>
            <a:ext cx="12133277" cy="3840808"/>
            <a:chOff x="2323523" y="4118985"/>
            <a:chExt cx="7433405" cy="2353056"/>
          </a:xfrm>
        </p:grpSpPr>
        <p:sp>
          <p:nvSpPr>
            <p:cNvPr id="26" name="Freeform 23"/>
            <p:cNvSpPr>
              <a:spLocks noEditPoints="1"/>
            </p:cNvSpPr>
            <p:nvPr/>
          </p:nvSpPr>
          <p:spPr bwMode="auto">
            <a:xfrm>
              <a:off x="5324769" y="5065589"/>
              <a:ext cx="1430913" cy="462295"/>
            </a:xfrm>
            <a:custGeom>
              <a:avLst/>
              <a:gdLst>
                <a:gd name="T0" fmla="*/ 473 w 585"/>
                <a:gd name="T1" fmla="*/ 44 h 189"/>
                <a:gd name="T2" fmla="*/ 460 w 585"/>
                <a:gd name="T3" fmla="*/ 35 h 189"/>
                <a:gd name="T4" fmla="*/ 572 w 585"/>
                <a:gd name="T5" fmla="*/ 0 h 189"/>
                <a:gd name="T6" fmla="*/ 585 w 585"/>
                <a:gd name="T7" fmla="*/ 9 h 189"/>
                <a:gd name="T8" fmla="*/ 473 w 585"/>
                <a:gd name="T9" fmla="*/ 44 h 189"/>
                <a:gd name="T10" fmla="*/ 320 w 585"/>
                <a:gd name="T11" fmla="*/ 92 h 189"/>
                <a:gd name="T12" fmla="*/ 307 w 585"/>
                <a:gd name="T13" fmla="*/ 83 h 189"/>
                <a:gd name="T14" fmla="*/ 418 w 585"/>
                <a:gd name="T15" fmla="*/ 48 h 189"/>
                <a:gd name="T16" fmla="*/ 432 w 585"/>
                <a:gd name="T17" fmla="*/ 57 h 189"/>
                <a:gd name="T18" fmla="*/ 320 w 585"/>
                <a:gd name="T19" fmla="*/ 92 h 189"/>
                <a:gd name="T20" fmla="*/ 166 w 585"/>
                <a:gd name="T21" fmla="*/ 140 h 189"/>
                <a:gd name="T22" fmla="*/ 154 w 585"/>
                <a:gd name="T23" fmla="*/ 131 h 189"/>
                <a:gd name="T24" fmla="*/ 265 w 585"/>
                <a:gd name="T25" fmla="*/ 97 h 189"/>
                <a:gd name="T26" fmla="*/ 278 w 585"/>
                <a:gd name="T27" fmla="*/ 105 h 189"/>
                <a:gd name="T28" fmla="*/ 166 w 585"/>
                <a:gd name="T29" fmla="*/ 140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2" y="0"/>
                  </a:lnTo>
                  <a:lnTo>
                    <a:pt x="585" y="9"/>
                  </a:lnTo>
                  <a:lnTo>
                    <a:pt x="473" y="44"/>
                  </a:lnTo>
                  <a:close/>
                  <a:moveTo>
                    <a:pt x="320" y="92"/>
                  </a:moveTo>
                  <a:lnTo>
                    <a:pt x="307" y="83"/>
                  </a:lnTo>
                  <a:lnTo>
                    <a:pt x="418" y="48"/>
                  </a:lnTo>
                  <a:lnTo>
                    <a:pt x="432" y="57"/>
                  </a:lnTo>
                  <a:lnTo>
                    <a:pt x="320" y="92"/>
                  </a:lnTo>
                  <a:close/>
                  <a:moveTo>
                    <a:pt x="166" y="140"/>
                  </a:moveTo>
                  <a:lnTo>
                    <a:pt x="154" y="131"/>
                  </a:lnTo>
                  <a:lnTo>
                    <a:pt x="265" y="97"/>
                  </a:lnTo>
                  <a:lnTo>
                    <a:pt x="278" y="105"/>
                  </a:lnTo>
                  <a:lnTo>
                    <a:pt x="166" y="140"/>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7" name="Freeform 24"/>
            <p:cNvSpPr>
              <a:spLocks noEditPoints="1"/>
            </p:cNvSpPr>
            <p:nvPr/>
          </p:nvSpPr>
          <p:spPr bwMode="auto">
            <a:xfrm>
              <a:off x="3825369" y="5537667"/>
              <a:ext cx="1430913" cy="462295"/>
            </a:xfrm>
            <a:custGeom>
              <a:avLst/>
              <a:gdLst>
                <a:gd name="T0" fmla="*/ 473 w 585"/>
                <a:gd name="T1" fmla="*/ 44 h 189"/>
                <a:gd name="T2" fmla="*/ 460 w 585"/>
                <a:gd name="T3" fmla="*/ 35 h 189"/>
                <a:gd name="T4" fmla="*/ 571 w 585"/>
                <a:gd name="T5" fmla="*/ 0 h 189"/>
                <a:gd name="T6" fmla="*/ 585 w 585"/>
                <a:gd name="T7" fmla="*/ 9 h 189"/>
                <a:gd name="T8" fmla="*/ 473 w 585"/>
                <a:gd name="T9" fmla="*/ 44 h 189"/>
                <a:gd name="T10" fmla="*/ 319 w 585"/>
                <a:gd name="T11" fmla="*/ 92 h 189"/>
                <a:gd name="T12" fmla="*/ 307 w 585"/>
                <a:gd name="T13" fmla="*/ 83 h 189"/>
                <a:gd name="T14" fmla="*/ 418 w 585"/>
                <a:gd name="T15" fmla="*/ 49 h 189"/>
                <a:gd name="T16" fmla="*/ 431 w 585"/>
                <a:gd name="T17" fmla="*/ 57 h 189"/>
                <a:gd name="T18" fmla="*/ 319 w 585"/>
                <a:gd name="T19" fmla="*/ 92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0 h 189"/>
                <a:gd name="T34" fmla="*/ 111 w 585"/>
                <a:gd name="T35" fmla="*/ 145 h 189"/>
                <a:gd name="T36" fmla="*/ 124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1" y="0"/>
                  </a:lnTo>
                  <a:lnTo>
                    <a:pt x="585" y="9"/>
                  </a:lnTo>
                  <a:lnTo>
                    <a:pt x="473" y="44"/>
                  </a:lnTo>
                  <a:close/>
                  <a:moveTo>
                    <a:pt x="319" y="92"/>
                  </a:moveTo>
                  <a:lnTo>
                    <a:pt x="307" y="83"/>
                  </a:lnTo>
                  <a:lnTo>
                    <a:pt x="418" y="49"/>
                  </a:lnTo>
                  <a:lnTo>
                    <a:pt x="431" y="57"/>
                  </a:lnTo>
                  <a:lnTo>
                    <a:pt x="319" y="92"/>
                  </a:lnTo>
                  <a:close/>
                  <a:moveTo>
                    <a:pt x="166" y="141"/>
                  </a:moveTo>
                  <a:lnTo>
                    <a:pt x="153" y="132"/>
                  </a:lnTo>
                  <a:lnTo>
                    <a:pt x="265" y="97"/>
                  </a:lnTo>
                  <a:lnTo>
                    <a:pt x="278" y="106"/>
                  </a:lnTo>
                  <a:lnTo>
                    <a:pt x="166" y="141"/>
                  </a:lnTo>
                  <a:close/>
                  <a:moveTo>
                    <a:pt x="13" y="189"/>
                  </a:moveTo>
                  <a:lnTo>
                    <a:pt x="0" y="180"/>
                  </a:lnTo>
                  <a:lnTo>
                    <a:pt x="111" y="145"/>
                  </a:lnTo>
                  <a:lnTo>
                    <a:pt x="124"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8" name="Freeform 25"/>
            <p:cNvSpPr>
              <a:spLocks noEditPoints="1"/>
            </p:cNvSpPr>
            <p:nvPr/>
          </p:nvSpPr>
          <p:spPr bwMode="auto">
            <a:xfrm>
              <a:off x="2323523" y="6009746"/>
              <a:ext cx="1430913" cy="462295"/>
            </a:xfrm>
            <a:custGeom>
              <a:avLst/>
              <a:gdLst>
                <a:gd name="T0" fmla="*/ 473 w 585"/>
                <a:gd name="T1" fmla="*/ 44 h 189"/>
                <a:gd name="T2" fmla="*/ 461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9 w 585"/>
                <a:gd name="T15" fmla="*/ 49 h 189"/>
                <a:gd name="T16" fmla="*/ 432 w 585"/>
                <a:gd name="T17" fmla="*/ 58 h 189"/>
                <a:gd name="T18" fmla="*/ 320 w 585"/>
                <a:gd name="T19" fmla="*/ 93 h 189"/>
                <a:gd name="T20" fmla="*/ 167 w 585"/>
                <a:gd name="T21" fmla="*/ 141 h 189"/>
                <a:gd name="T22" fmla="*/ 154 w 585"/>
                <a:gd name="T23" fmla="*/ 132 h 189"/>
                <a:gd name="T24" fmla="*/ 265 w 585"/>
                <a:gd name="T25" fmla="*/ 97 h 189"/>
                <a:gd name="T26" fmla="*/ 278 w 585"/>
                <a:gd name="T27" fmla="*/ 106 h 189"/>
                <a:gd name="T28" fmla="*/ 167 w 585"/>
                <a:gd name="T29" fmla="*/ 141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1" y="36"/>
                  </a:lnTo>
                  <a:lnTo>
                    <a:pt x="572" y="0"/>
                  </a:lnTo>
                  <a:lnTo>
                    <a:pt x="585" y="9"/>
                  </a:lnTo>
                  <a:lnTo>
                    <a:pt x="473" y="44"/>
                  </a:lnTo>
                  <a:close/>
                  <a:moveTo>
                    <a:pt x="320" y="93"/>
                  </a:moveTo>
                  <a:lnTo>
                    <a:pt x="307" y="84"/>
                  </a:lnTo>
                  <a:lnTo>
                    <a:pt x="419" y="49"/>
                  </a:lnTo>
                  <a:lnTo>
                    <a:pt x="432" y="58"/>
                  </a:lnTo>
                  <a:lnTo>
                    <a:pt x="320" y="93"/>
                  </a:lnTo>
                  <a:close/>
                  <a:moveTo>
                    <a:pt x="167" y="141"/>
                  </a:moveTo>
                  <a:lnTo>
                    <a:pt x="154" y="132"/>
                  </a:lnTo>
                  <a:lnTo>
                    <a:pt x="265" y="97"/>
                  </a:lnTo>
                  <a:lnTo>
                    <a:pt x="278" y="106"/>
                  </a:lnTo>
                  <a:lnTo>
                    <a:pt x="167" y="141"/>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9" name="Freeform 21"/>
            <p:cNvSpPr>
              <a:spLocks noEditPoints="1"/>
            </p:cNvSpPr>
            <p:nvPr/>
          </p:nvSpPr>
          <p:spPr bwMode="auto">
            <a:xfrm>
              <a:off x="8326015" y="4118985"/>
              <a:ext cx="1430913" cy="462295"/>
            </a:xfrm>
            <a:custGeom>
              <a:avLst/>
              <a:gdLst>
                <a:gd name="T0" fmla="*/ 473 w 585"/>
                <a:gd name="T1" fmla="*/ 44 h 189"/>
                <a:gd name="T2" fmla="*/ 460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8 w 585"/>
                <a:gd name="T15" fmla="*/ 49 h 189"/>
                <a:gd name="T16" fmla="*/ 431 w 585"/>
                <a:gd name="T17" fmla="*/ 58 h 189"/>
                <a:gd name="T18" fmla="*/ 320 w 585"/>
                <a:gd name="T19" fmla="*/ 93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1 h 189"/>
                <a:gd name="T34" fmla="*/ 111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6"/>
                  </a:lnTo>
                  <a:lnTo>
                    <a:pt x="572" y="0"/>
                  </a:lnTo>
                  <a:lnTo>
                    <a:pt x="585" y="9"/>
                  </a:lnTo>
                  <a:lnTo>
                    <a:pt x="473" y="44"/>
                  </a:lnTo>
                  <a:close/>
                  <a:moveTo>
                    <a:pt x="320" y="93"/>
                  </a:moveTo>
                  <a:lnTo>
                    <a:pt x="307" y="84"/>
                  </a:lnTo>
                  <a:lnTo>
                    <a:pt x="418" y="49"/>
                  </a:lnTo>
                  <a:lnTo>
                    <a:pt x="431" y="58"/>
                  </a:lnTo>
                  <a:lnTo>
                    <a:pt x="320" y="93"/>
                  </a:lnTo>
                  <a:close/>
                  <a:moveTo>
                    <a:pt x="166" y="141"/>
                  </a:moveTo>
                  <a:lnTo>
                    <a:pt x="153" y="132"/>
                  </a:lnTo>
                  <a:lnTo>
                    <a:pt x="265" y="97"/>
                  </a:lnTo>
                  <a:lnTo>
                    <a:pt x="278" y="106"/>
                  </a:lnTo>
                  <a:lnTo>
                    <a:pt x="166" y="141"/>
                  </a:lnTo>
                  <a:close/>
                  <a:moveTo>
                    <a:pt x="13" y="189"/>
                  </a:moveTo>
                  <a:lnTo>
                    <a:pt x="0" y="181"/>
                  </a:lnTo>
                  <a:lnTo>
                    <a:pt x="111"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30" name="Freeform 22"/>
            <p:cNvSpPr>
              <a:spLocks noEditPoints="1"/>
            </p:cNvSpPr>
            <p:nvPr/>
          </p:nvSpPr>
          <p:spPr bwMode="auto">
            <a:xfrm>
              <a:off x="6826615" y="4593510"/>
              <a:ext cx="1428466" cy="462295"/>
            </a:xfrm>
            <a:custGeom>
              <a:avLst/>
              <a:gdLst>
                <a:gd name="T0" fmla="*/ 473 w 584"/>
                <a:gd name="T1" fmla="*/ 44 h 189"/>
                <a:gd name="T2" fmla="*/ 460 w 584"/>
                <a:gd name="T3" fmla="*/ 35 h 189"/>
                <a:gd name="T4" fmla="*/ 571 w 584"/>
                <a:gd name="T5" fmla="*/ 0 h 189"/>
                <a:gd name="T6" fmla="*/ 584 w 584"/>
                <a:gd name="T7" fmla="*/ 8 h 189"/>
                <a:gd name="T8" fmla="*/ 473 w 584"/>
                <a:gd name="T9" fmla="*/ 44 h 189"/>
                <a:gd name="T10" fmla="*/ 319 w 584"/>
                <a:gd name="T11" fmla="*/ 92 h 189"/>
                <a:gd name="T12" fmla="*/ 306 w 584"/>
                <a:gd name="T13" fmla="*/ 83 h 189"/>
                <a:gd name="T14" fmla="*/ 418 w 584"/>
                <a:gd name="T15" fmla="*/ 48 h 189"/>
                <a:gd name="T16" fmla="*/ 431 w 584"/>
                <a:gd name="T17" fmla="*/ 57 h 189"/>
                <a:gd name="T18" fmla="*/ 319 w 584"/>
                <a:gd name="T19" fmla="*/ 92 h 189"/>
                <a:gd name="T20" fmla="*/ 166 w 584"/>
                <a:gd name="T21" fmla="*/ 140 h 189"/>
                <a:gd name="T22" fmla="*/ 153 w 584"/>
                <a:gd name="T23" fmla="*/ 131 h 189"/>
                <a:gd name="T24" fmla="*/ 264 w 584"/>
                <a:gd name="T25" fmla="*/ 96 h 189"/>
                <a:gd name="T26" fmla="*/ 278 w 584"/>
                <a:gd name="T27" fmla="*/ 105 h 189"/>
                <a:gd name="T28" fmla="*/ 166 w 584"/>
                <a:gd name="T29" fmla="*/ 140 h 189"/>
                <a:gd name="T30" fmla="*/ 12 w 584"/>
                <a:gd name="T31" fmla="*/ 189 h 189"/>
                <a:gd name="T32" fmla="*/ 0 w 584"/>
                <a:gd name="T33" fmla="*/ 180 h 189"/>
                <a:gd name="T34" fmla="*/ 111 w 584"/>
                <a:gd name="T35" fmla="*/ 144 h 189"/>
                <a:gd name="T36" fmla="*/ 124 w 584"/>
                <a:gd name="T37" fmla="*/ 153 h 189"/>
                <a:gd name="T38" fmla="*/ 12 w 584"/>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4" h="189">
                  <a:moveTo>
                    <a:pt x="473" y="44"/>
                  </a:moveTo>
                  <a:lnTo>
                    <a:pt x="460" y="35"/>
                  </a:lnTo>
                  <a:lnTo>
                    <a:pt x="571" y="0"/>
                  </a:lnTo>
                  <a:lnTo>
                    <a:pt x="584" y="8"/>
                  </a:lnTo>
                  <a:lnTo>
                    <a:pt x="473" y="44"/>
                  </a:lnTo>
                  <a:close/>
                  <a:moveTo>
                    <a:pt x="319" y="92"/>
                  </a:moveTo>
                  <a:lnTo>
                    <a:pt x="306" y="83"/>
                  </a:lnTo>
                  <a:lnTo>
                    <a:pt x="418" y="48"/>
                  </a:lnTo>
                  <a:lnTo>
                    <a:pt x="431" y="57"/>
                  </a:lnTo>
                  <a:lnTo>
                    <a:pt x="319" y="92"/>
                  </a:lnTo>
                  <a:close/>
                  <a:moveTo>
                    <a:pt x="166" y="140"/>
                  </a:moveTo>
                  <a:lnTo>
                    <a:pt x="153" y="131"/>
                  </a:lnTo>
                  <a:lnTo>
                    <a:pt x="264" y="96"/>
                  </a:lnTo>
                  <a:lnTo>
                    <a:pt x="278" y="105"/>
                  </a:lnTo>
                  <a:lnTo>
                    <a:pt x="166" y="140"/>
                  </a:lnTo>
                  <a:close/>
                  <a:moveTo>
                    <a:pt x="12" y="189"/>
                  </a:moveTo>
                  <a:lnTo>
                    <a:pt x="0" y="180"/>
                  </a:lnTo>
                  <a:lnTo>
                    <a:pt x="111" y="144"/>
                  </a:lnTo>
                  <a:lnTo>
                    <a:pt x="124" y="153"/>
                  </a:lnTo>
                  <a:lnTo>
                    <a:pt x="12"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grpSp>
      <p:sp>
        <p:nvSpPr>
          <p:cNvPr id="31" name="Freeform 27"/>
          <p:cNvSpPr>
            <a:spLocks/>
          </p:cNvSpPr>
          <p:nvPr/>
        </p:nvSpPr>
        <p:spPr bwMode="auto">
          <a:xfrm>
            <a:off x="29605" y="1671043"/>
            <a:ext cx="12193077" cy="3962805"/>
          </a:xfrm>
          <a:custGeom>
            <a:avLst/>
            <a:gdLst>
              <a:gd name="T0" fmla="*/ 5603 w 5603"/>
              <a:gd name="T1" fmla="*/ 0 h 1821"/>
              <a:gd name="T2" fmla="*/ 0 w 5603"/>
              <a:gd name="T3" fmla="*/ 1798 h 1821"/>
              <a:gd name="T4" fmla="*/ 0 w 5603"/>
              <a:gd name="T5" fmla="*/ 1821 h 1821"/>
              <a:gd name="T6" fmla="*/ 5603 w 5603"/>
              <a:gd name="T7" fmla="*/ 23 h 1821"/>
              <a:gd name="T8" fmla="*/ 5603 w 5603"/>
              <a:gd name="T9" fmla="*/ 0 h 1821"/>
            </a:gdLst>
            <a:ahLst/>
            <a:cxnLst>
              <a:cxn ang="0">
                <a:pos x="T0" y="T1"/>
              </a:cxn>
              <a:cxn ang="0">
                <a:pos x="T2" y="T3"/>
              </a:cxn>
              <a:cxn ang="0">
                <a:pos x="T4" y="T5"/>
              </a:cxn>
              <a:cxn ang="0">
                <a:pos x="T6" y="T7"/>
              </a:cxn>
              <a:cxn ang="0">
                <a:pos x="T8" y="T9"/>
              </a:cxn>
            </a:cxnLst>
            <a:rect l="0" t="0" r="r" b="b"/>
            <a:pathLst>
              <a:path w="5603" h="1821">
                <a:moveTo>
                  <a:pt x="5603" y="0"/>
                </a:moveTo>
                <a:lnTo>
                  <a:pt x="0" y="1798"/>
                </a:lnTo>
                <a:lnTo>
                  <a:pt x="0" y="1821"/>
                </a:lnTo>
                <a:lnTo>
                  <a:pt x="5603" y="23"/>
                </a:lnTo>
                <a:lnTo>
                  <a:pt x="56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32" name="Freeform 28"/>
          <p:cNvSpPr>
            <a:spLocks/>
          </p:cNvSpPr>
          <p:nvPr/>
        </p:nvSpPr>
        <p:spPr bwMode="auto">
          <a:xfrm>
            <a:off x="20611" y="1396555"/>
            <a:ext cx="12211064" cy="4125566"/>
          </a:xfrm>
          <a:custGeom>
            <a:avLst/>
            <a:gdLst>
              <a:gd name="T0" fmla="*/ 5603 w 5603"/>
              <a:gd name="T1" fmla="*/ 0 h 1893"/>
              <a:gd name="T2" fmla="*/ 0 w 5603"/>
              <a:gd name="T3" fmla="*/ 1796 h 1893"/>
              <a:gd name="T4" fmla="*/ 0 w 5603"/>
              <a:gd name="T5" fmla="*/ 1893 h 1893"/>
              <a:gd name="T6" fmla="*/ 5603 w 5603"/>
              <a:gd name="T7" fmla="*/ 109 h 1893"/>
              <a:gd name="T8" fmla="*/ 5603 w 5603"/>
              <a:gd name="T9" fmla="*/ 0 h 1893"/>
            </a:gdLst>
            <a:ahLst/>
            <a:cxnLst>
              <a:cxn ang="0">
                <a:pos x="T0" y="T1"/>
              </a:cxn>
              <a:cxn ang="0">
                <a:pos x="T2" y="T3"/>
              </a:cxn>
              <a:cxn ang="0">
                <a:pos x="T4" y="T5"/>
              </a:cxn>
              <a:cxn ang="0">
                <a:pos x="T6" y="T7"/>
              </a:cxn>
              <a:cxn ang="0">
                <a:pos x="T8" y="T9"/>
              </a:cxn>
            </a:cxnLst>
            <a:rect l="0" t="0" r="r" b="b"/>
            <a:pathLst>
              <a:path w="5603" h="1893">
                <a:moveTo>
                  <a:pt x="5603" y="0"/>
                </a:moveTo>
                <a:lnTo>
                  <a:pt x="0" y="1796"/>
                </a:lnTo>
                <a:lnTo>
                  <a:pt x="0" y="1893"/>
                </a:lnTo>
                <a:lnTo>
                  <a:pt x="5603" y="109"/>
                </a:lnTo>
                <a:lnTo>
                  <a:pt x="56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33" name="Freeform 29"/>
          <p:cNvSpPr>
            <a:spLocks/>
          </p:cNvSpPr>
          <p:nvPr/>
        </p:nvSpPr>
        <p:spPr bwMode="auto">
          <a:xfrm>
            <a:off x="20611" y="1254945"/>
            <a:ext cx="12211064" cy="4058004"/>
          </a:xfrm>
          <a:custGeom>
            <a:avLst/>
            <a:gdLst>
              <a:gd name="T0" fmla="*/ 5603 w 5603"/>
              <a:gd name="T1" fmla="*/ 0 h 1862"/>
              <a:gd name="T2" fmla="*/ 0 w 5603"/>
              <a:gd name="T3" fmla="*/ 1796 h 1862"/>
              <a:gd name="T4" fmla="*/ 0 w 5603"/>
              <a:gd name="T5" fmla="*/ 1862 h 1862"/>
              <a:gd name="T6" fmla="*/ 5603 w 5603"/>
              <a:gd name="T7" fmla="*/ 78 h 1862"/>
              <a:gd name="T8" fmla="*/ 5603 w 5603"/>
              <a:gd name="T9" fmla="*/ 0 h 1862"/>
            </a:gdLst>
            <a:ahLst/>
            <a:cxnLst>
              <a:cxn ang="0">
                <a:pos x="T0" y="T1"/>
              </a:cxn>
              <a:cxn ang="0">
                <a:pos x="T2" y="T3"/>
              </a:cxn>
              <a:cxn ang="0">
                <a:pos x="T4" y="T5"/>
              </a:cxn>
              <a:cxn ang="0">
                <a:pos x="T6" y="T7"/>
              </a:cxn>
              <a:cxn ang="0">
                <a:pos x="T8" y="T9"/>
              </a:cxn>
            </a:cxnLst>
            <a:rect l="0" t="0" r="r" b="b"/>
            <a:pathLst>
              <a:path w="5603" h="1862">
                <a:moveTo>
                  <a:pt x="5603" y="0"/>
                </a:moveTo>
                <a:lnTo>
                  <a:pt x="0" y="1796"/>
                </a:lnTo>
                <a:lnTo>
                  <a:pt x="0" y="1862"/>
                </a:lnTo>
                <a:lnTo>
                  <a:pt x="5603" y="78"/>
                </a:lnTo>
                <a:lnTo>
                  <a:pt x="5603" y="0"/>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60" name="Textfeld 259"/>
          <p:cNvSpPr txBox="1"/>
          <p:nvPr/>
        </p:nvSpPr>
        <p:spPr>
          <a:xfrm>
            <a:off x="1094875" y="1657388"/>
            <a:ext cx="979435" cy="338554"/>
          </a:xfrm>
          <a:prstGeom prst="rect">
            <a:avLst/>
          </a:prstGeom>
          <a:noFill/>
        </p:spPr>
        <p:txBody>
          <a:bodyPr wrap="none" rtlCol="0">
            <a:spAutoFit/>
          </a:bodyPr>
          <a:lstStyle/>
          <a:p>
            <a:pPr defTabSz="457200" eaLnBrk="0" hangingPunct="0"/>
            <a:r>
              <a:rPr lang="de-AT" sz="1600" dirty="0">
                <a:solidFill>
                  <a:srgbClr val="0070C0"/>
                </a:solidFill>
                <a:latin typeface="Arial" panose="020B0604020202020204" pitchFamily="34" charset="0"/>
                <a:ea typeface="ＭＳ Ｐゴシック" panose="020B0600070205080204" pitchFamily="34" charset="-128"/>
              </a:rPr>
              <a:t>Toll RSU</a:t>
            </a:r>
          </a:p>
        </p:txBody>
      </p:sp>
      <p:sp>
        <p:nvSpPr>
          <p:cNvPr id="277" name="Textfeld 276"/>
          <p:cNvSpPr txBox="1"/>
          <p:nvPr/>
        </p:nvSpPr>
        <p:spPr>
          <a:xfrm>
            <a:off x="3515523" y="1985814"/>
            <a:ext cx="992259" cy="338554"/>
          </a:xfrm>
          <a:prstGeom prst="rect">
            <a:avLst/>
          </a:prstGeom>
          <a:noFill/>
        </p:spPr>
        <p:txBody>
          <a:bodyPr wrap="none" rtlCol="0">
            <a:spAutoFit/>
          </a:bodyPr>
          <a:lstStyle/>
          <a:p>
            <a:pPr defTabSz="457200" eaLnBrk="0" hangingPunct="0"/>
            <a:r>
              <a:rPr lang="de-AT" sz="1600" dirty="0">
                <a:solidFill>
                  <a:schemeClr val="accent3"/>
                </a:solidFill>
                <a:latin typeface="Arial" panose="020B0604020202020204" pitchFamily="34" charset="0"/>
                <a:ea typeface="ＭＳ Ｐゴシック" panose="020B0600070205080204" pitchFamily="34" charset="-128"/>
              </a:rPr>
              <a:t>Toll OBU</a:t>
            </a:r>
          </a:p>
        </p:txBody>
      </p:sp>
      <p:cxnSp>
        <p:nvCxnSpPr>
          <p:cNvPr id="284" name="Gerade Verbindung mit Pfeil 283"/>
          <p:cNvCxnSpPr/>
          <p:nvPr/>
        </p:nvCxnSpPr>
        <p:spPr>
          <a:xfrm>
            <a:off x="2026913" y="2284185"/>
            <a:ext cx="2020350" cy="310252"/>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5" name="Gerade Verbindung mit Pfeil 284"/>
          <p:cNvCxnSpPr/>
          <p:nvPr/>
        </p:nvCxnSpPr>
        <p:spPr>
          <a:xfrm flipH="1" flipV="1">
            <a:off x="2403244" y="2183454"/>
            <a:ext cx="1670625" cy="231671"/>
          </a:xfrm>
          <a:prstGeom prst="straightConnector1">
            <a:avLst/>
          </a:prstGeom>
          <a:ln w="28575">
            <a:solidFill>
              <a:srgbClr val="E34562"/>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91" name="Gruppieren 290"/>
          <p:cNvGrpSpPr/>
          <p:nvPr/>
        </p:nvGrpSpPr>
        <p:grpSpPr>
          <a:xfrm>
            <a:off x="6179127" y="893619"/>
            <a:ext cx="3671206" cy="5769054"/>
            <a:chOff x="8449055" y="-104280"/>
            <a:chExt cx="3600814" cy="8783677"/>
          </a:xfrm>
        </p:grpSpPr>
        <p:sp>
          <p:nvSpPr>
            <p:cNvPr id="274" name="Abgerundete rechteckige Legende 273"/>
            <p:cNvSpPr/>
            <p:nvPr/>
          </p:nvSpPr>
          <p:spPr>
            <a:xfrm>
              <a:off x="8449055" y="990686"/>
              <a:ext cx="3589930" cy="866279"/>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all: </a:t>
              </a:r>
              <a:r>
                <a:rPr lang="de-AT" dirty="0" err="1"/>
                <a:t>is</a:t>
              </a:r>
              <a:r>
                <a:rPr lang="de-AT" dirty="0"/>
                <a:t> </a:t>
              </a:r>
              <a:r>
                <a:rPr lang="de-AT" dirty="0" err="1"/>
                <a:t>there</a:t>
              </a:r>
              <a:r>
                <a:rPr lang="de-AT" dirty="0"/>
                <a:t> </a:t>
              </a:r>
              <a:r>
                <a:rPr lang="de-AT" dirty="0" err="1"/>
                <a:t>anybody</a:t>
              </a:r>
              <a:r>
                <a:rPr lang="de-AT" dirty="0"/>
                <a:t>?</a:t>
              </a:r>
            </a:p>
          </p:txBody>
        </p:sp>
        <p:sp>
          <p:nvSpPr>
            <p:cNvPr id="275" name="Abgerundete rechteckige Legende 274"/>
            <p:cNvSpPr/>
            <p:nvPr/>
          </p:nvSpPr>
          <p:spPr>
            <a:xfrm>
              <a:off x="8449055" y="1984607"/>
              <a:ext cx="3589930" cy="669643"/>
            </a:xfrm>
            <a:prstGeom prst="wedgeRoundRectCallout">
              <a:avLst>
                <a:gd name="adj1" fmla="val -60556"/>
                <a:gd name="adj2" fmla="val 26780"/>
                <a:gd name="adj3" fmla="val 16667"/>
              </a:avLst>
            </a:prstGeom>
            <a:solidFill>
              <a:srgbClr val="E3456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bg1"/>
                  </a:solidFill>
                </a:rPr>
                <a:t>OBU </a:t>
              </a:r>
              <a:r>
                <a:rPr lang="de-AT" dirty="0" err="1">
                  <a:solidFill>
                    <a:schemeClr val="bg1"/>
                  </a:solidFill>
                </a:rPr>
                <a:t>to</a:t>
              </a:r>
              <a:r>
                <a:rPr lang="de-AT" dirty="0">
                  <a:solidFill>
                    <a:schemeClr val="bg1"/>
                  </a:solidFill>
                </a:rPr>
                <a:t> RSU: </a:t>
              </a:r>
              <a:r>
                <a:rPr lang="de-AT" dirty="0" err="1">
                  <a:solidFill>
                    <a:schemeClr val="bg1"/>
                  </a:solidFill>
                </a:rPr>
                <a:t>here</a:t>
              </a:r>
              <a:r>
                <a:rPr lang="de-AT" dirty="0">
                  <a:solidFill>
                    <a:schemeClr val="bg1"/>
                  </a:solidFill>
                </a:rPr>
                <a:t> </a:t>
              </a:r>
              <a:r>
                <a:rPr lang="de-AT" dirty="0" err="1">
                  <a:solidFill>
                    <a:schemeClr val="bg1"/>
                  </a:solidFill>
                </a:rPr>
                <a:t>is</a:t>
              </a:r>
              <a:r>
                <a:rPr lang="de-AT" dirty="0">
                  <a:solidFill>
                    <a:schemeClr val="bg1"/>
                  </a:solidFill>
                </a:rPr>
                <a:t> OBU #7</a:t>
              </a:r>
            </a:p>
          </p:txBody>
        </p:sp>
        <p:sp>
          <p:nvSpPr>
            <p:cNvPr id="278" name="Abgerundete rechteckige Legende 277"/>
            <p:cNvSpPr/>
            <p:nvPr/>
          </p:nvSpPr>
          <p:spPr>
            <a:xfrm>
              <a:off x="8449055" y="2788158"/>
              <a:ext cx="3589930" cy="668434"/>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OBU#7: </a:t>
              </a:r>
              <a:r>
                <a:rPr lang="de-AT" dirty="0" err="1"/>
                <a:t>Your</a:t>
              </a:r>
              <a:r>
                <a:rPr lang="de-AT" dirty="0"/>
                <a:t> </a:t>
              </a:r>
              <a:r>
                <a:rPr lang="de-AT" dirty="0" err="1"/>
                <a:t>data</a:t>
              </a:r>
              <a:r>
                <a:rPr lang="de-AT" dirty="0"/>
                <a:t> </a:t>
              </a:r>
              <a:r>
                <a:rPr lang="de-AT" dirty="0" err="1"/>
                <a:t>please</a:t>
              </a:r>
              <a:endParaRPr lang="de-AT" dirty="0"/>
            </a:p>
          </p:txBody>
        </p:sp>
        <p:sp>
          <p:nvSpPr>
            <p:cNvPr id="279" name="Abgerundete rechteckige Legende 278"/>
            <p:cNvSpPr/>
            <p:nvPr/>
          </p:nvSpPr>
          <p:spPr>
            <a:xfrm>
              <a:off x="8449055" y="3626301"/>
              <a:ext cx="3589930" cy="669643"/>
            </a:xfrm>
            <a:prstGeom prst="wedgeRoundRectCallout">
              <a:avLst>
                <a:gd name="adj1" fmla="val -60556"/>
                <a:gd name="adj2" fmla="val 26780"/>
                <a:gd name="adj3" fmla="val 16667"/>
              </a:avLst>
            </a:prstGeom>
            <a:solidFill>
              <a:srgbClr val="E3456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bg1"/>
                  </a:solidFill>
                </a:rPr>
                <a:t>OBU #7 </a:t>
              </a:r>
              <a:r>
                <a:rPr lang="de-AT" dirty="0" err="1">
                  <a:solidFill>
                    <a:schemeClr val="bg1"/>
                  </a:solidFill>
                </a:rPr>
                <a:t>to</a:t>
              </a:r>
              <a:r>
                <a:rPr lang="de-AT" dirty="0">
                  <a:solidFill>
                    <a:schemeClr val="bg1"/>
                  </a:solidFill>
                </a:rPr>
                <a:t> RSU: Here </a:t>
              </a:r>
              <a:r>
                <a:rPr lang="de-AT" dirty="0" err="1">
                  <a:solidFill>
                    <a:schemeClr val="bg1"/>
                  </a:solidFill>
                </a:rPr>
                <a:t>is</a:t>
              </a:r>
              <a:r>
                <a:rPr lang="de-AT" dirty="0">
                  <a:solidFill>
                    <a:schemeClr val="bg1"/>
                  </a:solidFill>
                </a:rPr>
                <a:t> </a:t>
              </a:r>
              <a:r>
                <a:rPr lang="de-AT" dirty="0" err="1">
                  <a:solidFill>
                    <a:schemeClr val="bg1"/>
                  </a:solidFill>
                </a:rPr>
                <a:t>the</a:t>
              </a:r>
              <a:r>
                <a:rPr lang="de-AT" dirty="0">
                  <a:solidFill>
                    <a:schemeClr val="bg1"/>
                  </a:solidFill>
                </a:rPr>
                <a:t> Data</a:t>
              </a:r>
            </a:p>
          </p:txBody>
        </p:sp>
        <p:sp>
          <p:nvSpPr>
            <p:cNvPr id="280" name="Abgerundete rechteckige Legende 279"/>
            <p:cNvSpPr/>
            <p:nvPr/>
          </p:nvSpPr>
          <p:spPr>
            <a:xfrm>
              <a:off x="8449055" y="6440818"/>
              <a:ext cx="3589930" cy="668434"/>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OBU#7: </a:t>
              </a:r>
              <a:r>
                <a:rPr lang="de-AT" dirty="0" err="1"/>
                <a:t>Confirmation</a:t>
              </a:r>
              <a:endParaRPr lang="de-AT" dirty="0"/>
            </a:p>
          </p:txBody>
        </p:sp>
        <p:sp>
          <p:nvSpPr>
            <p:cNvPr id="281" name="Abgerundete rechteckige Legende 280"/>
            <p:cNvSpPr/>
            <p:nvPr/>
          </p:nvSpPr>
          <p:spPr>
            <a:xfrm>
              <a:off x="8449055" y="7211940"/>
              <a:ext cx="3589930" cy="669642"/>
            </a:xfrm>
            <a:prstGeom prst="wedgeRoundRectCallout">
              <a:avLst>
                <a:gd name="adj1" fmla="val -60556"/>
                <a:gd name="adj2" fmla="val 26780"/>
                <a:gd name="adj3" fmla="val 16667"/>
              </a:avLst>
            </a:prstGeom>
            <a:solidFill>
              <a:srgbClr val="E3456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bg1"/>
                  </a:solidFill>
                </a:rPr>
                <a:t>OBU #7 </a:t>
              </a:r>
              <a:r>
                <a:rPr lang="de-AT" dirty="0" err="1">
                  <a:solidFill>
                    <a:schemeClr val="bg1"/>
                  </a:solidFill>
                </a:rPr>
                <a:t>to</a:t>
              </a:r>
              <a:r>
                <a:rPr lang="de-AT" dirty="0">
                  <a:solidFill>
                    <a:schemeClr val="bg1"/>
                  </a:solidFill>
                </a:rPr>
                <a:t> RSU: Ok.</a:t>
              </a:r>
            </a:p>
          </p:txBody>
        </p:sp>
        <p:sp>
          <p:nvSpPr>
            <p:cNvPr id="282" name="Abgerundete rechteckige Legende 281"/>
            <p:cNvSpPr/>
            <p:nvPr/>
          </p:nvSpPr>
          <p:spPr>
            <a:xfrm>
              <a:off x="8449055" y="8010963"/>
              <a:ext cx="3589930" cy="668434"/>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OBU#7: End.</a:t>
              </a:r>
            </a:p>
          </p:txBody>
        </p:sp>
        <p:sp>
          <p:nvSpPr>
            <p:cNvPr id="288" name="Abgerundete rechteckige Legende 287"/>
            <p:cNvSpPr/>
            <p:nvPr/>
          </p:nvSpPr>
          <p:spPr>
            <a:xfrm>
              <a:off x="8449055" y="-104280"/>
              <a:ext cx="3589930" cy="792665"/>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all: </a:t>
              </a:r>
              <a:r>
                <a:rPr lang="de-AT" dirty="0" err="1"/>
                <a:t>is</a:t>
              </a:r>
              <a:r>
                <a:rPr lang="de-AT" dirty="0"/>
                <a:t> </a:t>
              </a:r>
              <a:r>
                <a:rPr lang="de-AT" dirty="0" err="1"/>
                <a:t>there</a:t>
              </a:r>
              <a:r>
                <a:rPr lang="de-AT" dirty="0"/>
                <a:t> </a:t>
              </a:r>
              <a:r>
                <a:rPr lang="de-AT" dirty="0" err="1"/>
                <a:t>anybody</a:t>
              </a:r>
              <a:r>
                <a:rPr lang="de-AT" dirty="0"/>
                <a:t>?</a:t>
              </a:r>
            </a:p>
          </p:txBody>
        </p:sp>
        <p:sp>
          <p:nvSpPr>
            <p:cNvPr id="289" name="Textfeld 288"/>
            <p:cNvSpPr txBox="1"/>
            <p:nvPr/>
          </p:nvSpPr>
          <p:spPr>
            <a:xfrm>
              <a:off x="9981769" y="293408"/>
              <a:ext cx="524503" cy="480131"/>
            </a:xfrm>
            <a:prstGeom prst="rect">
              <a:avLst/>
            </a:prstGeom>
            <a:noFill/>
          </p:spPr>
          <p:txBody>
            <a:bodyPr wrap="none" rtlCol="0">
              <a:spAutoFit/>
            </a:bodyPr>
            <a:lstStyle/>
            <a:p>
              <a:pPr algn="l">
                <a:lnSpc>
                  <a:spcPct val="90000"/>
                </a:lnSpc>
                <a:spcBef>
                  <a:spcPts val="600"/>
                </a:spcBef>
                <a:buSzPct val="105000"/>
              </a:pPr>
              <a:r>
                <a:rPr lang="de-AT" sz="2800" dirty="0">
                  <a:solidFill>
                    <a:srgbClr val="0070C0"/>
                  </a:solidFill>
                </a:rPr>
                <a:t>…</a:t>
              </a:r>
            </a:p>
          </p:txBody>
        </p:sp>
        <p:sp>
          <p:nvSpPr>
            <p:cNvPr id="61" name="Abgerundete rechteckige Legende 60"/>
            <p:cNvSpPr/>
            <p:nvPr/>
          </p:nvSpPr>
          <p:spPr>
            <a:xfrm>
              <a:off x="8459939" y="4763565"/>
              <a:ext cx="3589930" cy="668434"/>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OBU#7: </a:t>
              </a:r>
              <a:r>
                <a:rPr lang="de-AT" dirty="0" err="1"/>
                <a:t>Your</a:t>
              </a:r>
              <a:r>
                <a:rPr lang="de-AT" dirty="0"/>
                <a:t> </a:t>
              </a:r>
              <a:r>
                <a:rPr lang="de-AT" dirty="0" err="1"/>
                <a:t>data</a:t>
              </a:r>
              <a:r>
                <a:rPr lang="de-AT" dirty="0"/>
                <a:t> </a:t>
              </a:r>
              <a:r>
                <a:rPr lang="de-AT" dirty="0" err="1"/>
                <a:t>please</a:t>
              </a:r>
              <a:endParaRPr lang="de-AT" dirty="0"/>
            </a:p>
          </p:txBody>
        </p:sp>
        <p:sp>
          <p:nvSpPr>
            <p:cNvPr id="62" name="Abgerundete rechteckige Legende 61"/>
            <p:cNvSpPr/>
            <p:nvPr/>
          </p:nvSpPr>
          <p:spPr>
            <a:xfrm>
              <a:off x="8459939" y="5601707"/>
              <a:ext cx="3589930" cy="669642"/>
            </a:xfrm>
            <a:prstGeom prst="wedgeRoundRectCallout">
              <a:avLst>
                <a:gd name="adj1" fmla="val -60556"/>
                <a:gd name="adj2" fmla="val 26780"/>
                <a:gd name="adj3" fmla="val 16667"/>
              </a:avLst>
            </a:prstGeom>
            <a:solidFill>
              <a:srgbClr val="E3456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bg1"/>
                  </a:solidFill>
                </a:rPr>
                <a:t>OBU #7 </a:t>
              </a:r>
              <a:r>
                <a:rPr lang="de-AT" dirty="0" err="1">
                  <a:solidFill>
                    <a:schemeClr val="bg1"/>
                  </a:solidFill>
                </a:rPr>
                <a:t>to</a:t>
              </a:r>
              <a:r>
                <a:rPr lang="de-AT" dirty="0">
                  <a:solidFill>
                    <a:schemeClr val="bg1"/>
                  </a:solidFill>
                </a:rPr>
                <a:t> RSU: </a:t>
              </a:r>
              <a:r>
                <a:rPr lang="de-AT" dirty="0" err="1">
                  <a:solidFill>
                    <a:schemeClr val="bg1"/>
                  </a:solidFill>
                </a:rPr>
                <a:t>Here</a:t>
              </a:r>
              <a:r>
                <a:rPr lang="de-AT" dirty="0">
                  <a:solidFill>
                    <a:schemeClr val="bg1"/>
                  </a:solidFill>
                </a:rPr>
                <a:t> </a:t>
              </a:r>
              <a:r>
                <a:rPr lang="de-AT" dirty="0" err="1">
                  <a:solidFill>
                    <a:schemeClr val="bg1"/>
                  </a:solidFill>
                </a:rPr>
                <a:t>are</a:t>
              </a:r>
              <a:r>
                <a:rPr lang="de-AT" dirty="0">
                  <a:solidFill>
                    <a:schemeClr val="bg1"/>
                  </a:solidFill>
                </a:rPr>
                <a:t> </a:t>
              </a:r>
              <a:r>
                <a:rPr lang="de-AT" dirty="0" err="1">
                  <a:solidFill>
                    <a:schemeClr val="bg1"/>
                  </a:solidFill>
                </a:rPr>
                <a:t>the</a:t>
              </a:r>
              <a:r>
                <a:rPr lang="de-AT" dirty="0">
                  <a:solidFill>
                    <a:schemeClr val="bg1"/>
                  </a:solidFill>
                </a:rPr>
                <a:t> </a:t>
              </a:r>
              <a:r>
                <a:rPr lang="de-AT" dirty="0" err="1">
                  <a:solidFill>
                    <a:schemeClr val="bg1"/>
                  </a:solidFill>
                </a:rPr>
                <a:t>data</a:t>
              </a:r>
              <a:endParaRPr lang="de-AT" dirty="0">
                <a:solidFill>
                  <a:schemeClr val="bg1"/>
                </a:solidFill>
              </a:endParaRPr>
            </a:p>
          </p:txBody>
        </p:sp>
      </p:grpSp>
      <p:sp>
        <p:nvSpPr>
          <p:cNvPr id="296" name="Abgerundete rechteckige Legende 295"/>
          <p:cNvSpPr/>
          <p:nvPr/>
        </p:nvSpPr>
        <p:spPr>
          <a:xfrm flipH="1">
            <a:off x="8306736" y="3396301"/>
            <a:ext cx="3267254" cy="447616"/>
          </a:xfrm>
          <a:prstGeom prst="wedgeRoundRectCallout">
            <a:avLst>
              <a:gd name="adj1" fmla="val -60556"/>
              <a:gd name="adj2" fmla="val 26780"/>
              <a:gd name="adj3" fmla="val 16667"/>
            </a:avLst>
          </a:prstGeom>
          <a:solidFill>
            <a:srgbClr val="FFCC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#!$%&amp;/]!  </a:t>
            </a:r>
            <a:r>
              <a:rPr lang="de-AT" dirty="0" err="1">
                <a:solidFill>
                  <a:schemeClr val="tx1"/>
                </a:solidFill>
              </a:rPr>
              <a:t>Interfering</a:t>
            </a:r>
            <a:r>
              <a:rPr lang="de-AT" dirty="0">
                <a:solidFill>
                  <a:schemeClr val="tx1"/>
                </a:solidFill>
              </a:rPr>
              <a:t> </a:t>
            </a:r>
            <a:r>
              <a:rPr lang="de-AT" dirty="0" err="1">
                <a:solidFill>
                  <a:schemeClr val="tx1"/>
                </a:solidFill>
              </a:rPr>
              <a:t>signal</a:t>
            </a:r>
            <a:endParaRPr lang="de-AT" dirty="0">
              <a:solidFill>
                <a:schemeClr val="tx1"/>
              </a:solidFill>
            </a:endParaRPr>
          </a:p>
        </p:txBody>
      </p:sp>
      <p:sp>
        <p:nvSpPr>
          <p:cNvPr id="297" name="Textfeld 296"/>
          <p:cNvSpPr txBox="1"/>
          <p:nvPr/>
        </p:nvSpPr>
        <p:spPr>
          <a:xfrm>
            <a:off x="9872539" y="5118044"/>
            <a:ext cx="2304858" cy="1089529"/>
          </a:xfrm>
          <a:prstGeom prst="rect">
            <a:avLst/>
          </a:prstGeom>
          <a:solidFill>
            <a:schemeClr val="bg2"/>
          </a:solidFill>
        </p:spPr>
        <p:txBody>
          <a:bodyPr wrap="square" rtlCol="0">
            <a:spAutoFit/>
          </a:bodyPr>
          <a:lstStyle/>
          <a:p>
            <a:pPr algn="l">
              <a:lnSpc>
                <a:spcPct val="90000"/>
              </a:lnSpc>
              <a:spcBef>
                <a:spcPts val="600"/>
              </a:spcBef>
              <a:buSzPct val="105000"/>
            </a:pPr>
            <a:r>
              <a:rPr lang="de-AT" dirty="0"/>
              <a:t>Repetition </a:t>
            </a:r>
            <a:r>
              <a:rPr lang="de-AT" dirty="0" err="1"/>
              <a:t>only</a:t>
            </a:r>
            <a:r>
              <a:rPr lang="de-AT" dirty="0"/>
              <a:t> possible </a:t>
            </a:r>
            <a:r>
              <a:rPr lang="de-AT" dirty="0" err="1"/>
              <a:t>until</a:t>
            </a:r>
            <a:r>
              <a:rPr lang="de-AT" dirty="0"/>
              <a:t> </a:t>
            </a:r>
            <a:r>
              <a:rPr lang="de-AT" dirty="0" err="1"/>
              <a:t>the</a:t>
            </a:r>
            <a:r>
              <a:rPr lang="de-AT" dirty="0"/>
              <a:t> </a:t>
            </a:r>
            <a:r>
              <a:rPr lang="de-AT" dirty="0" err="1"/>
              <a:t>vehicle</a:t>
            </a:r>
            <a:r>
              <a:rPr lang="de-AT" dirty="0"/>
              <a:t> </a:t>
            </a:r>
            <a:r>
              <a:rPr lang="de-AT" dirty="0" err="1"/>
              <a:t>leaves</a:t>
            </a:r>
            <a:r>
              <a:rPr lang="de-AT" dirty="0"/>
              <a:t> </a:t>
            </a:r>
            <a:r>
              <a:rPr lang="de-AT" dirty="0" err="1"/>
              <a:t>the</a:t>
            </a:r>
            <a:r>
              <a:rPr lang="de-AT" dirty="0"/>
              <a:t> </a:t>
            </a:r>
            <a:r>
              <a:rPr lang="de-AT" dirty="0" err="1"/>
              <a:t>communication</a:t>
            </a:r>
            <a:r>
              <a:rPr lang="de-AT" dirty="0"/>
              <a:t> </a:t>
            </a:r>
            <a:r>
              <a:rPr lang="de-AT" dirty="0" err="1"/>
              <a:t>zone</a:t>
            </a:r>
            <a:r>
              <a:rPr lang="de-AT" dirty="0"/>
              <a:t>!</a:t>
            </a:r>
          </a:p>
        </p:txBody>
      </p:sp>
      <p:sp>
        <p:nvSpPr>
          <p:cNvPr id="298" name="Freihandform 297"/>
          <p:cNvSpPr/>
          <p:nvPr/>
        </p:nvSpPr>
        <p:spPr>
          <a:xfrm>
            <a:off x="1404257" y="2645229"/>
            <a:ext cx="4103914" cy="1611085"/>
          </a:xfrm>
          <a:custGeom>
            <a:avLst/>
            <a:gdLst>
              <a:gd name="connsiteX0" fmla="*/ 0 w 3679372"/>
              <a:gd name="connsiteY0" fmla="*/ 696686 h 1567543"/>
              <a:gd name="connsiteX1" fmla="*/ 2177143 w 3679372"/>
              <a:gd name="connsiteY1" fmla="*/ 0 h 1567543"/>
              <a:gd name="connsiteX2" fmla="*/ 3679372 w 3679372"/>
              <a:gd name="connsiteY2" fmla="*/ 772886 h 1567543"/>
              <a:gd name="connsiteX3" fmla="*/ 1132114 w 3679372"/>
              <a:gd name="connsiteY3" fmla="*/ 1567543 h 1567543"/>
              <a:gd name="connsiteX4" fmla="*/ 0 w 3679372"/>
              <a:gd name="connsiteY4" fmla="*/ 696686 h 1567543"/>
              <a:gd name="connsiteX0" fmla="*/ 0 w 3679372"/>
              <a:gd name="connsiteY0" fmla="*/ 696686 h 1491343"/>
              <a:gd name="connsiteX1" fmla="*/ 2177143 w 3679372"/>
              <a:gd name="connsiteY1" fmla="*/ 0 h 1491343"/>
              <a:gd name="connsiteX2" fmla="*/ 3679372 w 3679372"/>
              <a:gd name="connsiteY2" fmla="*/ 772886 h 1491343"/>
              <a:gd name="connsiteX3" fmla="*/ 1328057 w 3679372"/>
              <a:gd name="connsiteY3" fmla="*/ 1491343 h 1491343"/>
              <a:gd name="connsiteX4" fmla="*/ 0 w 3679372"/>
              <a:gd name="connsiteY4" fmla="*/ 696686 h 1491343"/>
              <a:gd name="connsiteX0" fmla="*/ 0 w 3679372"/>
              <a:gd name="connsiteY0" fmla="*/ 816428 h 1611085"/>
              <a:gd name="connsiteX1" fmla="*/ 2536372 w 3679372"/>
              <a:gd name="connsiteY1" fmla="*/ 0 h 1611085"/>
              <a:gd name="connsiteX2" fmla="*/ 3679372 w 3679372"/>
              <a:gd name="connsiteY2" fmla="*/ 892628 h 1611085"/>
              <a:gd name="connsiteX3" fmla="*/ 1328057 w 3679372"/>
              <a:gd name="connsiteY3" fmla="*/ 1611085 h 1611085"/>
              <a:gd name="connsiteX4" fmla="*/ 0 w 3679372"/>
              <a:gd name="connsiteY4" fmla="*/ 816428 h 1611085"/>
              <a:gd name="connsiteX0" fmla="*/ 0 w 4103914"/>
              <a:gd name="connsiteY0" fmla="*/ 816428 h 1611085"/>
              <a:gd name="connsiteX1" fmla="*/ 2536372 w 4103914"/>
              <a:gd name="connsiteY1" fmla="*/ 0 h 1611085"/>
              <a:gd name="connsiteX2" fmla="*/ 4103914 w 4103914"/>
              <a:gd name="connsiteY2" fmla="*/ 751113 h 1611085"/>
              <a:gd name="connsiteX3" fmla="*/ 1328057 w 4103914"/>
              <a:gd name="connsiteY3" fmla="*/ 1611085 h 1611085"/>
              <a:gd name="connsiteX4" fmla="*/ 0 w 4103914"/>
              <a:gd name="connsiteY4" fmla="*/ 816428 h 161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914" h="1611085">
                <a:moveTo>
                  <a:pt x="0" y="816428"/>
                </a:moveTo>
                <a:lnTo>
                  <a:pt x="2536372" y="0"/>
                </a:lnTo>
                <a:lnTo>
                  <a:pt x="4103914" y="751113"/>
                </a:lnTo>
                <a:lnTo>
                  <a:pt x="1328057" y="1611085"/>
                </a:lnTo>
                <a:lnTo>
                  <a:pt x="0" y="816428"/>
                </a:lnTo>
                <a:close/>
              </a:path>
            </a:pathLst>
          </a:cu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58" name="Grafik 1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 y="3466253"/>
            <a:ext cx="1650368" cy="1060754"/>
          </a:xfrm>
          <a:prstGeom prst="rect">
            <a:avLst/>
          </a:prstGeom>
        </p:spPr>
      </p:pic>
      <p:sp>
        <p:nvSpPr>
          <p:cNvPr id="190" name="Freihandform 189"/>
          <p:cNvSpPr/>
          <p:nvPr/>
        </p:nvSpPr>
        <p:spPr>
          <a:xfrm>
            <a:off x="989409" y="1963213"/>
            <a:ext cx="3851564" cy="3491346"/>
          </a:xfrm>
          <a:custGeom>
            <a:avLst/>
            <a:gdLst>
              <a:gd name="connsiteX0" fmla="*/ 0 w 3851564"/>
              <a:gd name="connsiteY0" fmla="*/ 1570182 h 3491346"/>
              <a:gd name="connsiteX1" fmla="*/ 0 w 3851564"/>
              <a:gd name="connsiteY1" fmla="*/ 0 h 3491346"/>
              <a:gd name="connsiteX2" fmla="*/ 3851564 w 3851564"/>
              <a:gd name="connsiteY2" fmla="*/ 1921164 h 3491346"/>
              <a:gd name="connsiteX3" fmla="*/ 3851564 w 3851564"/>
              <a:gd name="connsiteY3" fmla="*/ 3491346 h 3491346"/>
            </a:gdLst>
            <a:ahLst/>
            <a:cxnLst>
              <a:cxn ang="0">
                <a:pos x="connsiteX0" y="connsiteY0"/>
              </a:cxn>
              <a:cxn ang="0">
                <a:pos x="connsiteX1" y="connsiteY1"/>
              </a:cxn>
              <a:cxn ang="0">
                <a:pos x="connsiteX2" y="connsiteY2"/>
              </a:cxn>
              <a:cxn ang="0">
                <a:pos x="connsiteX3" y="connsiteY3"/>
              </a:cxn>
            </a:cxnLst>
            <a:rect l="l" t="t" r="r" b="b"/>
            <a:pathLst>
              <a:path w="3851564" h="3491346">
                <a:moveTo>
                  <a:pt x="0" y="1570182"/>
                </a:moveTo>
                <a:lnTo>
                  <a:pt x="0" y="0"/>
                </a:lnTo>
                <a:lnTo>
                  <a:pt x="3851564" y="1921164"/>
                </a:lnTo>
                <a:lnTo>
                  <a:pt x="3851564" y="3491346"/>
                </a:ln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56" name="Gruppieren 255"/>
          <p:cNvGrpSpPr/>
          <p:nvPr/>
        </p:nvGrpSpPr>
        <p:grpSpPr>
          <a:xfrm>
            <a:off x="4024751" y="3368801"/>
            <a:ext cx="291414" cy="303071"/>
            <a:chOff x="6172371" y="3872144"/>
            <a:chExt cx="127796" cy="132908"/>
          </a:xfrm>
        </p:grpSpPr>
        <p:sp>
          <p:nvSpPr>
            <p:cNvPr id="257"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58"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59"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grpSp>
        <p:nvGrpSpPr>
          <p:cNvPr id="262" name="Gruppieren 261"/>
          <p:cNvGrpSpPr/>
          <p:nvPr/>
        </p:nvGrpSpPr>
        <p:grpSpPr>
          <a:xfrm>
            <a:off x="1478933" y="2039279"/>
            <a:ext cx="291414" cy="303071"/>
            <a:chOff x="6172371" y="3872144"/>
            <a:chExt cx="127796" cy="132908"/>
          </a:xfrm>
        </p:grpSpPr>
        <p:sp>
          <p:nvSpPr>
            <p:cNvPr id="263"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4"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5"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grpSp>
        <p:nvGrpSpPr>
          <p:cNvPr id="266" name="Gruppieren 265"/>
          <p:cNvGrpSpPr/>
          <p:nvPr/>
        </p:nvGrpSpPr>
        <p:grpSpPr>
          <a:xfrm>
            <a:off x="3195018" y="2957088"/>
            <a:ext cx="291414" cy="303071"/>
            <a:chOff x="6172371" y="3872144"/>
            <a:chExt cx="127796" cy="132908"/>
          </a:xfrm>
        </p:grpSpPr>
        <p:sp>
          <p:nvSpPr>
            <p:cNvPr id="267"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8"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9"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grpSp>
        <p:nvGrpSpPr>
          <p:cNvPr id="270" name="Gruppieren 269"/>
          <p:cNvGrpSpPr/>
          <p:nvPr/>
        </p:nvGrpSpPr>
        <p:grpSpPr>
          <a:xfrm>
            <a:off x="2257537" y="2415125"/>
            <a:ext cx="291414" cy="303071"/>
            <a:chOff x="6172371" y="3872144"/>
            <a:chExt cx="127796" cy="132908"/>
          </a:xfrm>
        </p:grpSpPr>
        <p:sp>
          <p:nvSpPr>
            <p:cNvPr id="271"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72"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73"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sp>
        <p:nvSpPr>
          <p:cNvPr id="300" name="Freihandform 299"/>
          <p:cNvSpPr/>
          <p:nvPr/>
        </p:nvSpPr>
        <p:spPr>
          <a:xfrm>
            <a:off x="676774" y="4583501"/>
            <a:ext cx="4103914" cy="1611085"/>
          </a:xfrm>
          <a:custGeom>
            <a:avLst/>
            <a:gdLst>
              <a:gd name="connsiteX0" fmla="*/ 0 w 3679372"/>
              <a:gd name="connsiteY0" fmla="*/ 696686 h 1567543"/>
              <a:gd name="connsiteX1" fmla="*/ 2177143 w 3679372"/>
              <a:gd name="connsiteY1" fmla="*/ 0 h 1567543"/>
              <a:gd name="connsiteX2" fmla="*/ 3679372 w 3679372"/>
              <a:gd name="connsiteY2" fmla="*/ 772886 h 1567543"/>
              <a:gd name="connsiteX3" fmla="*/ 1132114 w 3679372"/>
              <a:gd name="connsiteY3" fmla="*/ 1567543 h 1567543"/>
              <a:gd name="connsiteX4" fmla="*/ 0 w 3679372"/>
              <a:gd name="connsiteY4" fmla="*/ 696686 h 1567543"/>
              <a:gd name="connsiteX0" fmla="*/ 0 w 3679372"/>
              <a:gd name="connsiteY0" fmla="*/ 696686 h 1491343"/>
              <a:gd name="connsiteX1" fmla="*/ 2177143 w 3679372"/>
              <a:gd name="connsiteY1" fmla="*/ 0 h 1491343"/>
              <a:gd name="connsiteX2" fmla="*/ 3679372 w 3679372"/>
              <a:gd name="connsiteY2" fmla="*/ 772886 h 1491343"/>
              <a:gd name="connsiteX3" fmla="*/ 1328057 w 3679372"/>
              <a:gd name="connsiteY3" fmla="*/ 1491343 h 1491343"/>
              <a:gd name="connsiteX4" fmla="*/ 0 w 3679372"/>
              <a:gd name="connsiteY4" fmla="*/ 696686 h 1491343"/>
              <a:gd name="connsiteX0" fmla="*/ 0 w 3679372"/>
              <a:gd name="connsiteY0" fmla="*/ 816428 h 1611085"/>
              <a:gd name="connsiteX1" fmla="*/ 2536372 w 3679372"/>
              <a:gd name="connsiteY1" fmla="*/ 0 h 1611085"/>
              <a:gd name="connsiteX2" fmla="*/ 3679372 w 3679372"/>
              <a:gd name="connsiteY2" fmla="*/ 892628 h 1611085"/>
              <a:gd name="connsiteX3" fmla="*/ 1328057 w 3679372"/>
              <a:gd name="connsiteY3" fmla="*/ 1611085 h 1611085"/>
              <a:gd name="connsiteX4" fmla="*/ 0 w 3679372"/>
              <a:gd name="connsiteY4" fmla="*/ 816428 h 1611085"/>
              <a:gd name="connsiteX0" fmla="*/ 0 w 4103914"/>
              <a:gd name="connsiteY0" fmla="*/ 816428 h 1611085"/>
              <a:gd name="connsiteX1" fmla="*/ 2536372 w 4103914"/>
              <a:gd name="connsiteY1" fmla="*/ 0 h 1611085"/>
              <a:gd name="connsiteX2" fmla="*/ 4103914 w 4103914"/>
              <a:gd name="connsiteY2" fmla="*/ 751113 h 1611085"/>
              <a:gd name="connsiteX3" fmla="*/ 1328057 w 4103914"/>
              <a:gd name="connsiteY3" fmla="*/ 1611085 h 1611085"/>
              <a:gd name="connsiteX4" fmla="*/ 0 w 4103914"/>
              <a:gd name="connsiteY4" fmla="*/ 816428 h 161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914" h="1611085">
                <a:moveTo>
                  <a:pt x="0" y="816428"/>
                </a:moveTo>
                <a:lnTo>
                  <a:pt x="2536372" y="0"/>
                </a:lnTo>
                <a:lnTo>
                  <a:pt x="4103914" y="751113"/>
                </a:lnTo>
                <a:lnTo>
                  <a:pt x="1328057" y="1611085"/>
                </a:lnTo>
                <a:lnTo>
                  <a:pt x="0" y="816428"/>
                </a:lnTo>
                <a:close/>
              </a:path>
            </a:pathLst>
          </a:cu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Communication Zone</a:t>
            </a:r>
          </a:p>
        </p:txBody>
      </p:sp>
      <p:pic>
        <p:nvPicPr>
          <p:cNvPr id="35" name="Grafik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0" y="5760296"/>
            <a:ext cx="981507" cy="587057"/>
          </a:xfrm>
          <a:prstGeom prst="rect">
            <a:avLst/>
          </a:prstGeom>
        </p:spPr>
      </p:pic>
      <p:sp>
        <p:nvSpPr>
          <p:cNvPr id="4" name="Abgerundetes Rechteck 3"/>
          <p:cNvSpPr/>
          <p:nvPr/>
        </p:nvSpPr>
        <p:spPr>
          <a:xfrm>
            <a:off x="9759757" y="4663025"/>
            <a:ext cx="1154837" cy="41382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err="1"/>
              <a:t>Repeated</a:t>
            </a:r>
            <a:endParaRPr lang="de-AT" dirty="0"/>
          </a:p>
        </p:txBody>
      </p:sp>
      <p:sp>
        <p:nvSpPr>
          <p:cNvPr id="65" name="Abgerundetes Rechteck 64"/>
          <p:cNvSpPr/>
          <p:nvPr/>
        </p:nvSpPr>
        <p:spPr>
          <a:xfrm>
            <a:off x="9770867" y="4115217"/>
            <a:ext cx="1141548" cy="41382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err="1"/>
              <a:t>Repeated</a:t>
            </a:r>
            <a:endParaRPr lang="de-AT" dirty="0"/>
          </a:p>
        </p:txBody>
      </p:sp>
      <p:sp>
        <p:nvSpPr>
          <p:cNvPr id="66" name="Textfeld 65"/>
          <p:cNvSpPr txBox="1"/>
          <p:nvPr/>
        </p:nvSpPr>
        <p:spPr>
          <a:xfrm>
            <a:off x="9876256" y="2763276"/>
            <a:ext cx="2304858" cy="590931"/>
          </a:xfrm>
          <a:prstGeom prst="rect">
            <a:avLst/>
          </a:prstGeom>
          <a:solidFill>
            <a:schemeClr val="bg2"/>
          </a:solidFill>
        </p:spPr>
        <p:txBody>
          <a:bodyPr wrap="square" rtlCol="0">
            <a:spAutoFit/>
          </a:bodyPr>
          <a:lstStyle/>
          <a:p>
            <a:pPr algn="l">
              <a:lnSpc>
                <a:spcPct val="90000"/>
              </a:lnSpc>
              <a:spcBef>
                <a:spcPts val="600"/>
              </a:spcBef>
              <a:buSzPct val="105000"/>
            </a:pPr>
            <a:r>
              <a:rPr lang="de-AT" dirty="0" err="1"/>
              <a:t>short</a:t>
            </a:r>
            <a:r>
              <a:rPr lang="de-AT" dirty="0"/>
              <a:t>-term </a:t>
            </a:r>
            <a:r>
              <a:rPr lang="de-AT" dirty="0" err="1"/>
              <a:t>interference</a:t>
            </a:r>
            <a:endParaRPr lang="de-AT" dirty="0"/>
          </a:p>
        </p:txBody>
      </p:sp>
      <p:pic>
        <p:nvPicPr>
          <p:cNvPr id="67" name="Grafik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939" y="2194125"/>
            <a:ext cx="1640178" cy="1125790"/>
          </a:xfrm>
          <a:prstGeom prst="rect">
            <a:avLst/>
          </a:prstGeom>
        </p:spPr>
      </p:pic>
      <p:sp>
        <p:nvSpPr>
          <p:cNvPr id="68" name="Titre 1">
            <a:extLst>
              <a:ext uri="{FF2B5EF4-FFF2-40B4-BE49-F238E27FC236}">
                <a16:creationId xmlns:a16="http://schemas.microsoft.com/office/drawing/2014/main" id="{6FA91B53-6164-3DB5-4E04-1970642741A4}"/>
              </a:ext>
            </a:extLst>
          </p:cNvPr>
          <p:cNvSpPr>
            <a:spLocks noGrp="1"/>
          </p:cNvSpPr>
          <p:nvPr>
            <p:ph type="title"/>
          </p:nvPr>
        </p:nvSpPr>
        <p:spPr>
          <a:xfrm>
            <a:off x="565934" y="118547"/>
            <a:ext cx="11008055" cy="364340"/>
          </a:xfrm>
        </p:spPr>
        <p:txBody>
          <a:bodyPr/>
          <a:lstStyle/>
          <a:p>
            <a:r>
              <a:rPr lang="en-US" dirty="0"/>
              <a:t>Toll Transaction – with short-term interference</a:t>
            </a:r>
            <a:endParaRPr lang="fr-BE" dirty="0"/>
          </a:p>
        </p:txBody>
      </p:sp>
    </p:spTree>
    <p:extLst>
      <p:ext uri="{BB962C8B-B14F-4D97-AF65-F5344CB8AC3E}">
        <p14:creationId xmlns:p14="http://schemas.microsoft.com/office/powerpoint/2010/main" val="1436616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ihandform 12"/>
          <p:cNvSpPr/>
          <p:nvPr/>
        </p:nvSpPr>
        <p:spPr>
          <a:xfrm flipH="1" flipV="1">
            <a:off x="-29593" y="-11493"/>
            <a:ext cx="12246120" cy="3925712"/>
          </a:xfrm>
          <a:custGeom>
            <a:avLst/>
            <a:gdLst>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0963803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0228" h="3929743">
                <a:moveTo>
                  <a:pt x="0" y="3929743"/>
                </a:moveTo>
                <a:lnTo>
                  <a:pt x="3222171" y="3929743"/>
                </a:lnTo>
                <a:cubicBezTo>
                  <a:pt x="3976914" y="3624943"/>
                  <a:pt x="4444663" y="3086002"/>
                  <a:pt x="5410673" y="2873684"/>
                </a:cubicBezTo>
                <a:cubicBezTo>
                  <a:pt x="6376683" y="2661366"/>
                  <a:pt x="8092707" y="2884410"/>
                  <a:pt x="9018229" y="2655834"/>
                </a:cubicBezTo>
                <a:cubicBezTo>
                  <a:pt x="9943751" y="2427258"/>
                  <a:pt x="10438470" y="1694496"/>
                  <a:pt x="10963803" y="1502228"/>
                </a:cubicBezTo>
                <a:cubicBezTo>
                  <a:pt x="11489136" y="1309960"/>
                  <a:pt x="11869057" y="1502228"/>
                  <a:pt x="12170228" y="1502228"/>
                </a:cubicBezTo>
                <a:lnTo>
                  <a:pt x="12170228" y="0"/>
                </a:lnTo>
                <a:lnTo>
                  <a:pt x="0" y="3929743"/>
                </a:lnTo>
                <a:close/>
              </a:path>
            </a:pathLst>
          </a:custGeom>
          <a:gradFill>
            <a:gsLst>
              <a:gs pos="0">
                <a:schemeClr val="accent1">
                  <a:lumMod val="5000"/>
                  <a:lumOff val="95000"/>
                </a:schemeClr>
              </a:gs>
              <a:gs pos="100000">
                <a:srgbClr val="829C4D"/>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Freihandform 13"/>
          <p:cNvSpPr/>
          <p:nvPr/>
        </p:nvSpPr>
        <p:spPr>
          <a:xfrm>
            <a:off x="-65006" y="2939144"/>
            <a:ext cx="12246120" cy="3925712"/>
          </a:xfrm>
          <a:custGeom>
            <a:avLst/>
            <a:gdLst>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797143 w 12170228"/>
              <a:gd name="connsiteY3" fmla="*/ 2928257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86400 w 12170228"/>
              <a:gd name="connsiteY2" fmla="*/ 3015343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288686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1266714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 name="connsiteX0" fmla="*/ 0 w 12170228"/>
              <a:gd name="connsiteY0" fmla="*/ 3929743 h 3929743"/>
              <a:gd name="connsiteX1" fmla="*/ 3222171 w 12170228"/>
              <a:gd name="connsiteY1" fmla="*/ 3929743 h 3929743"/>
              <a:gd name="connsiteX2" fmla="*/ 5410673 w 12170228"/>
              <a:gd name="connsiteY2" fmla="*/ 2873684 h 3929743"/>
              <a:gd name="connsiteX3" fmla="*/ 9018229 w 12170228"/>
              <a:gd name="connsiteY3" fmla="*/ 2655834 h 3929743"/>
              <a:gd name="connsiteX4" fmla="*/ 10963803 w 12170228"/>
              <a:gd name="connsiteY4" fmla="*/ 1502228 h 3929743"/>
              <a:gd name="connsiteX5" fmla="*/ 12170228 w 12170228"/>
              <a:gd name="connsiteY5" fmla="*/ 1502228 h 3929743"/>
              <a:gd name="connsiteX6" fmla="*/ 12170228 w 12170228"/>
              <a:gd name="connsiteY6" fmla="*/ 0 h 3929743"/>
              <a:gd name="connsiteX7" fmla="*/ 0 w 12170228"/>
              <a:gd name="connsiteY7" fmla="*/ 3929743 h 39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0228" h="3929743">
                <a:moveTo>
                  <a:pt x="0" y="3929743"/>
                </a:moveTo>
                <a:lnTo>
                  <a:pt x="3222171" y="3929743"/>
                </a:lnTo>
                <a:cubicBezTo>
                  <a:pt x="3976914" y="3624943"/>
                  <a:pt x="4444663" y="3086002"/>
                  <a:pt x="5410673" y="2873684"/>
                </a:cubicBezTo>
                <a:cubicBezTo>
                  <a:pt x="6376683" y="2661366"/>
                  <a:pt x="8092707" y="2884410"/>
                  <a:pt x="9018229" y="2655834"/>
                </a:cubicBezTo>
                <a:cubicBezTo>
                  <a:pt x="9943751" y="2427258"/>
                  <a:pt x="10438470" y="1694496"/>
                  <a:pt x="10963803" y="1502228"/>
                </a:cubicBezTo>
                <a:cubicBezTo>
                  <a:pt x="11489136" y="1309960"/>
                  <a:pt x="11869057" y="1502228"/>
                  <a:pt x="12170228" y="1502228"/>
                </a:cubicBezTo>
                <a:lnTo>
                  <a:pt x="12170228" y="0"/>
                </a:lnTo>
                <a:lnTo>
                  <a:pt x="0" y="3929743"/>
                </a:lnTo>
                <a:close/>
              </a:path>
            </a:pathLst>
          </a:custGeom>
          <a:gradFill>
            <a:gsLst>
              <a:gs pos="0">
                <a:schemeClr val="accent1">
                  <a:lumMod val="5000"/>
                  <a:lumOff val="95000"/>
                </a:schemeClr>
              </a:gs>
              <a:gs pos="54000">
                <a:srgbClr val="829C4D"/>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Parallelogramm 14"/>
          <p:cNvSpPr/>
          <p:nvPr/>
        </p:nvSpPr>
        <p:spPr>
          <a:xfrm rot="16200000" flipV="1">
            <a:off x="2665509" y="-2668493"/>
            <a:ext cx="6858000" cy="12194985"/>
          </a:xfrm>
          <a:prstGeom prst="parallelogram">
            <a:avLst>
              <a:gd name="adj" fmla="val 56684"/>
            </a:avLst>
          </a:prstGeom>
          <a:solidFill>
            <a:srgbClr val="B2B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Freeform 8"/>
          <p:cNvSpPr>
            <a:spLocks/>
          </p:cNvSpPr>
          <p:nvPr/>
        </p:nvSpPr>
        <p:spPr bwMode="auto">
          <a:xfrm>
            <a:off x="40000" y="115210"/>
            <a:ext cx="12172287" cy="3956048"/>
          </a:xfrm>
          <a:custGeom>
            <a:avLst/>
            <a:gdLst>
              <a:gd name="T0" fmla="*/ 5603 w 5603"/>
              <a:gd name="T1" fmla="*/ 0 h 1821"/>
              <a:gd name="T2" fmla="*/ 0 w 5603"/>
              <a:gd name="T3" fmla="*/ 1797 h 1821"/>
              <a:gd name="T4" fmla="*/ 0 w 5603"/>
              <a:gd name="T5" fmla="*/ 1821 h 1821"/>
              <a:gd name="T6" fmla="*/ 5603 w 5603"/>
              <a:gd name="T7" fmla="*/ 23 h 1821"/>
              <a:gd name="T8" fmla="*/ 5603 w 5603"/>
              <a:gd name="T9" fmla="*/ 0 h 1821"/>
            </a:gdLst>
            <a:ahLst/>
            <a:cxnLst>
              <a:cxn ang="0">
                <a:pos x="T0" y="T1"/>
              </a:cxn>
              <a:cxn ang="0">
                <a:pos x="T2" y="T3"/>
              </a:cxn>
              <a:cxn ang="0">
                <a:pos x="T4" y="T5"/>
              </a:cxn>
              <a:cxn ang="0">
                <a:pos x="T6" y="T7"/>
              </a:cxn>
              <a:cxn ang="0">
                <a:pos x="T8" y="T9"/>
              </a:cxn>
            </a:cxnLst>
            <a:rect l="0" t="0" r="r" b="b"/>
            <a:pathLst>
              <a:path w="5603" h="1821">
                <a:moveTo>
                  <a:pt x="5603" y="0"/>
                </a:moveTo>
                <a:lnTo>
                  <a:pt x="0" y="1797"/>
                </a:lnTo>
                <a:lnTo>
                  <a:pt x="0" y="1821"/>
                </a:lnTo>
                <a:lnTo>
                  <a:pt x="5603" y="23"/>
                </a:lnTo>
                <a:lnTo>
                  <a:pt x="56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17" name="Freeform 27"/>
          <p:cNvSpPr>
            <a:spLocks/>
          </p:cNvSpPr>
          <p:nvPr/>
        </p:nvSpPr>
        <p:spPr bwMode="auto">
          <a:xfrm>
            <a:off x="29605" y="2752218"/>
            <a:ext cx="12193077" cy="3962805"/>
          </a:xfrm>
          <a:custGeom>
            <a:avLst/>
            <a:gdLst>
              <a:gd name="T0" fmla="*/ 5603 w 5603"/>
              <a:gd name="T1" fmla="*/ 0 h 1821"/>
              <a:gd name="T2" fmla="*/ 0 w 5603"/>
              <a:gd name="T3" fmla="*/ 1798 h 1821"/>
              <a:gd name="T4" fmla="*/ 0 w 5603"/>
              <a:gd name="T5" fmla="*/ 1821 h 1821"/>
              <a:gd name="T6" fmla="*/ 5603 w 5603"/>
              <a:gd name="T7" fmla="*/ 23 h 1821"/>
              <a:gd name="T8" fmla="*/ 5603 w 5603"/>
              <a:gd name="T9" fmla="*/ 0 h 1821"/>
            </a:gdLst>
            <a:ahLst/>
            <a:cxnLst>
              <a:cxn ang="0">
                <a:pos x="T0" y="T1"/>
              </a:cxn>
              <a:cxn ang="0">
                <a:pos x="T2" y="T3"/>
              </a:cxn>
              <a:cxn ang="0">
                <a:pos x="T4" y="T5"/>
              </a:cxn>
              <a:cxn ang="0">
                <a:pos x="T6" y="T7"/>
              </a:cxn>
              <a:cxn ang="0">
                <a:pos x="T8" y="T9"/>
              </a:cxn>
            </a:cxnLst>
            <a:rect l="0" t="0" r="r" b="b"/>
            <a:pathLst>
              <a:path w="5603" h="1821">
                <a:moveTo>
                  <a:pt x="5603" y="0"/>
                </a:moveTo>
                <a:lnTo>
                  <a:pt x="0" y="1798"/>
                </a:lnTo>
                <a:lnTo>
                  <a:pt x="0" y="1821"/>
                </a:lnTo>
                <a:lnTo>
                  <a:pt x="5603" y="23"/>
                </a:lnTo>
                <a:lnTo>
                  <a:pt x="56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grpSp>
        <p:nvGrpSpPr>
          <p:cNvPr id="18" name="Gruppieren 17"/>
          <p:cNvGrpSpPr/>
          <p:nvPr/>
        </p:nvGrpSpPr>
        <p:grpSpPr>
          <a:xfrm>
            <a:off x="59505" y="829782"/>
            <a:ext cx="12133277" cy="3840808"/>
            <a:chOff x="2323523" y="4118985"/>
            <a:chExt cx="7433405" cy="2353056"/>
          </a:xfrm>
        </p:grpSpPr>
        <p:sp>
          <p:nvSpPr>
            <p:cNvPr id="19" name="Freeform 23"/>
            <p:cNvSpPr>
              <a:spLocks noEditPoints="1"/>
            </p:cNvSpPr>
            <p:nvPr/>
          </p:nvSpPr>
          <p:spPr bwMode="auto">
            <a:xfrm>
              <a:off x="5324769" y="5065589"/>
              <a:ext cx="1430913" cy="462295"/>
            </a:xfrm>
            <a:custGeom>
              <a:avLst/>
              <a:gdLst>
                <a:gd name="T0" fmla="*/ 473 w 585"/>
                <a:gd name="T1" fmla="*/ 44 h 189"/>
                <a:gd name="T2" fmla="*/ 460 w 585"/>
                <a:gd name="T3" fmla="*/ 35 h 189"/>
                <a:gd name="T4" fmla="*/ 572 w 585"/>
                <a:gd name="T5" fmla="*/ 0 h 189"/>
                <a:gd name="T6" fmla="*/ 585 w 585"/>
                <a:gd name="T7" fmla="*/ 9 h 189"/>
                <a:gd name="T8" fmla="*/ 473 w 585"/>
                <a:gd name="T9" fmla="*/ 44 h 189"/>
                <a:gd name="T10" fmla="*/ 320 w 585"/>
                <a:gd name="T11" fmla="*/ 92 h 189"/>
                <a:gd name="T12" fmla="*/ 307 w 585"/>
                <a:gd name="T13" fmla="*/ 83 h 189"/>
                <a:gd name="T14" fmla="*/ 418 w 585"/>
                <a:gd name="T15" fmla="*/ 48 h 189"/>
                <a:gd name="T16" fmla="*/ 432 w 585"/>
                <a:gd name="T17" fmla="*/ 57 h 189"/>
                <a:gd name="T18" fmla="*/ 320 w 585"/>
                <a:gd name="T19" fmla="*/ 92 h 189"/>
                <a:gd name="T20" fmla="*/ 166 w 585"/>
                <a:gd name="T21" fmla="*/ 140 h 189"/>
                <a:gd name="T22" fmla="*/ 154 w 585"/>
                <a:gd name="T23" fmla="*/ 131 h 189"/>
                <a:gd name="T24" fmla="*/ 265 w 585"/>
                <a:gd name="T25" fmla="*/ 97 h 189"/>
                <a:gd name="T26" fmla="*/ 278 w 585"/>
                <a:gd name="T27" fmla="*/ 105 h 189"/>
                <a:gd name="T28" fmla="*/ 166 w 585"/>
                <a:gd name="T29" fmla="*/ 140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2" y="0"/>
                  </a:lnTo>
                  <a:lnTo>
                    <a:pt x="585" y="9"/>
                  </a:lnTo>
                  <a:lnTo>
                    <a:pt x="473" y="44"/>
                  </a:lnTo>
                  <a:close/>
                  <a:moveTo>
                    <a:pt x="320" y="92"/>
                  </a:moveTo>
                  <a:lnTo>
                    <a:pt x="307" y="83"/>
                  </a:lnTo>
                  <a:lnTo>
                    <a:pt x="418" y="48"/>
                  </a:lnTo>
                  <a:lnTo>
                    <a:pt x="432" y="57"/>
                  </a:lnTo>
                  <a:lnTo>
                    <a:pt x="320" y="92"/>
                  </a:lnTo>
                  <a:close/>
                  <a:moveTo>
                    <a:pt x="166" y="140"/>
                  </a:moveTo>
                  <a:lnTo>
                    <a:pt x="154" y="131"/>
                  </a:lnTo>
                  <a:lnTo>
                    <a:pt x="265" y="97"/>
                  </a:lnTo>
                  <a:lnTo>
                    <a:pt x="278" y="105"/>
                  </a:lnTo>
                  <a:lnTo>
                    <a:pt x="166" y="140"/>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0" name="Freeform 24"/>
            <p:cNvSpPr>
              <a:spLocks noEditPoints="1"/>
            </p:cNvSpPr>
            <p:nvPr/>
          </p:nvSpPr>
          <p:spPr bwMode="auto">
            <a:xfrm>
              <a:off x="3825369" y="5537667"/>
              <a:ext cx="1430913" cy="462295"/>
            </a:xfrm>
            <a:custGeom>
              <a:avLst/>
              <a:gdLst>
                <a:gd name="T0" fmla="*/ 473 w 585"/>
                <a:gd name="T1" fmla="*/ 44 h 189"/>
                <a:gd name="T2" fmla="*/ 460 w 585"/>
                <a:gd name="T3" fmla="*/ 35 h 189"/>
                <a:gd name="T4" fmla="*/ 571 w 585"/>
                <a:gd name="T5" fmla="*/ 0 h 189"/>
                <a:gd name="T6" fmla="*/ 585 w 585"/>
                <a:gd name="T7" fmla="*/ 9 h 189"/>
                <a:gd name="T8" fmla="*/ 473 w 585"/>
                <a:gd name="T9" fmla="*/ 44 h 189"/>
                <a:gd name="T10" fmla="*/ 319 w 585"/>
                <a:gd name="T11" fmla="*/ 92 h 189"/>
                <a:gd name="T12" fmla="*/ 307 w 585"/>
                <a:gd name="T13" fmla="*/ 83 h 189"/>
                <a:gd name="T14" fmla="*/ 418 w 585"/>
                <a:gd name="T15" fmla="*/ 49 h 189"/>
                <a:gd name="T16" fmla="*/ 431 w 585"/>
                <a:gd name="T17" fmla="*/ 57 h 189"/>
                <a:gd name="T18" fmla="*/ 319 w 585"/>
                <a:gd name="T19" fmla="*/ 92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0 h 189"/>
                <a:gd name="T34" fmla="*/ 111 w 585"/>
                <a:gd name="T35" fmla="*/ 145 h 189"/>
                <a:gd name="T36" fmla="*/ 124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1" y="0"/>
                  </a:lnTo>
                  <a:lnTo>
                    <a:pt x="585" y="9"/>
                  </a:lnTo>
                  <a:lnTo>
                    <a:pt x="473" y="44"/>
                  </a:lnTo>
                  <a:close/>
                  <a:moveTo>
                    <a:pt x="319" y="92"/>
                  </a:moveTo>
                  <a:lnTo>
                    <a:pt x="307" y="83"/>
                  </a:lnTo>
                  <a:lnTo>
                    <a:pt x="418" y="49"/>
                  </a:lnTo>
                  <a:lnTo>
                    <a:pt x="431" y="57"/>
                  </a:lnTo>
                  <a:lnTo>
                    <a:pt x="319" y="92"/>
                  </a:lnTo>
                  <a:close/>
                  <a:moveTo>
                    <a:pt x="166" y="141"/>
                  </a:moveTo>
                  <a:lnTo>
                    <a:pt x="153" y="132"/>
                  </a:lnTo>
                  <a:lnTo>
                    <a:pt x="265" y="97"/>
                  </a:lnTo>
                  <a:lnTo>
                    <a:pt x="278" y="106"/>
                  </a:lnTo>
                  <a:lnTo>
                    <a:pt x="166" y="141"/>
                  </a:lnTo>
                  <a:close/>
                  <a:moveTo>
                    <a:pt x="13" y="189"/>
                  </a:moveTo>
                  <a:lnTo>
                    <a:pt x="0" y="180"/>
                  </a:lnTo>
                  <a:lnTo>
                    <a:pt x="111" y="145"/>
                  </a:lnTo>
                  <a:lnTo>
                    <a:pt x="124"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1" name="Freeform 25"/>
            <p:cNvSpPr>
              <a:spLocks noEditPoints="1"/>
            </p:cNvSpPr>
            <p:nvPr/>
          </p:nvSpPr>
          <p:spPr bwMode="auto">
            <a:xfrm>
              <a:off x="2323523" y="6009746"/>
              <a:ext cx="1430913" cy="462295"/>
            </a:xfrm>
            <a:custGeom>
              <a:avLst/>
              <a:gdLst>
                <a:gd name="T0" fmla="*/ 473 w 585"/>
                <a:gd name="T1" fmla="*/ 44 h 189"/>
                <a:gd name="T2" fmla="*/ 461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9 w 585"/>
                <a:gd name="T15" fmla="*/ 49 h 189"/>
                <a:gd name="T16" fmla="*/ 432 w 585"/>
                <a:gd name="T17" fmla="*/ 58 h 189"/>
                <a:gd name="T18" fmla="*/ 320 w 585"/>
                <a:gd name="T19" fmla="*/ 93 h 189"/>
                <a:gd name="T20" fmla="*/ 167 w 585"/>
                <a:gd name="T21" fmla="*/ 141 h 189"/>
                <a:gd name="T22" fmla="*/ 154 w 585"/>
                <a:gd name="T23" fmla="*/ 132 h 189"/>
                <a:gd name="T24" fmla="*/ 265 w 585"/>
                <a:gd name="T25" fmla="*/ 97 h 189"/>
                <a:gd name="T26" fmla="*/ 278 w 585"/>
                <a:gd name="T27" fmla="*/ 106 h 189"/>
                <a:gd name="T28" fmla="*/ 167 w 585"/>
                <a:gd name="T29" fmla="*/ 141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1" y="36"/>
                  </a:lnTo>
                  <a:lnTo>
                    <a:pt x="572" y="0"/>
                  </a:lnTo>
                  <a:lnTo>
                    <a:pt x="585" y="9"/>
                  </a:lnTo>
                  <a:lnTo>
                    <a:pt x="473" y="44"/>
                  </a:lnTo>
                  <a:close/>
                  <a:moveTo>
                    <a:pt x="320" y="93"/>
                  </a:moveTo>
                  <a:lnTo>
                    <a:pt x="307" y="84"/>
                  </a:lnTo>
                  <a:lnTo>
                    <a:pt x="419" y="49"/>
                  </a:lnTo>
                  <a:lnTo>
                    <a:pt x="432" y="58"/>
                  </a:lnTo>
                  <a:lnTo>
                    <a:pt x="320" y="93"/>
                  </a:lnTo>
                  <a:close/>
                  <a:moveTo>
                    <a:pt x="167" y="141"/>
                  </a:moveTo>
                  <a:lnTo>
                    <a:pt x="154" y="132"/>
                  </a:lnTo>
                  <a:lnTo>
                    <a:pt x="265" y="97"/>
                  </a:lnTo>
                  <a:lnTo>
                    <a:pt x="278" y="106"/>
                  </a:lnTo>
                  <a:lnTo>
                    <a:pt x="167" y="141"/>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2" name="Freeform 21"/>
            <p:cNvSpPr>
              <a:spLocks noEditPoints="1"/>
            </p:cNvSpPr>
            <p:nvPr/>
          </p:nvSpPr>
          <p:spPr bwMode="auto">
            <a:xfrm>
              <a:off x="8326015" y="4118985"/>
              <a:ext cx="1430913" cy="462295"/>
            </a:xfrm>
            <a:custGeom>
              <a:avLst/>
              <a:gdLst>
                <a:gd name="T0" fmla="*/ 473 w 585"/>
                <a:gd name="T1" fmla="*/ 44 h 189"/>
                <a:gd name="T2" fmla="*/ 460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8 w 585"/>
                <a:gd name="T15" fmla="*/ 49 h 189"/>
                <a:gd name="T16" fmla="*/ 431 w 585"/>
                <a:gd name="T17" fmla="*/ 58 h 189"/>
                <a:gd name="T18" fmla="*/ 320 w 585"/>
                <a:gd name="T19" fmla="*/ 93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1 h 189"/>
                <a:gd name="T34" fmla="*/ 111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6"/>
                  </a:lnTo>
                  <a:lnTo>
                    <a:pt x="572" y="0"/>
                  </a:lnTo>
                  <a:lnTo>
                    <a:pt x="585" y="9"/>
                  </a:lnTo>
                  <a:lnTo>
                    <a:pt x="473" y="44"/>
                  </a:lnTo>
                  <a:close/>
                  <a:moveTo>
                    <a:pt x="320" y="93"/>
                  </a:moveTo>
                  <a:lnTo>
                    <a:pt x="307" y="84"/>
                  </a:lnTo>
                  <a:lnTo>
                    <a:pt x="418" y="49"/>
                  </a:lnTo>
                  <a:lnTo>
                    <a:pt x="431" y="58"/>
                  </a:lnTo>
                  <a:lnTo>
                    <a:pt x="320" y="93"/>
                  </a:lnTo>
                  <a:close/>
                  <a:moveTo>
                    <a:pt x="166" y="141"/>
                  </a:moveTo>
                  <a:lnTo>
                    <a:pt x="153" y="132"/>
                  </a:lnTo>
                  <a:lnTo>
                    <a:pt x="265" y="97"/>
                  </a:lnTo>
                  <a:lnTo>
                    <a:pt x="278" y="106"/>
                  </a:lnTo>
                  <a:lnTo>
                    <a:pt x="166" y="141"/>
                  </a:lnTo>
                  <a:close/>
                  <a:moveTo>
                    <a:pt x="13" y="189"/>
                  </a:moveTo>
                  <a:lnTo>
                    <a:pt x="0" y="181"/>
                  </a:lnTo>
                  <a:lnTo>
                    <a:pt x="111"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3" name="Freeform 22"/>
            <p:cNvSpPr>
              <a:spLocks noEditPoints="1"/>
            </p:cNvSpPr>
            <p:nvPr/>
          </p:nvSpPr>
          <p:spPr bwMode="auto">
            <a:xfrm>
              <a:off x="6826615" y="4593510"/>
              <a:ext cx="1428466" cy="462295"/>
            </a:xfrm>
            <a:custGeom>
              <a:avLst/>
              <a:gdLst>
                <a:gd name="T0" fmla="*/ 473 w 584"/>
                <a:gd name="T1" fmla="*/ 44 h 189"/>
                <a:gd name="T2" fmla="*/ 460 w 584"/>
                <a:gd name="T3" fmla="*/ 35 h 189"/>
                <a:gd name="T4" fmla="*/ 571 w 584"/>
                <a:gd name="T5" fmla="*/ 0 h 189"/>
                <a:gd name="T6" fmla="*/ 584 w 584"/>
                <a:gd name="T7" fmla="*/ 8 h 189"/>
                <a:gd name="T8" fmla="*/ 473 w 584"/>
                <a:gd name="T9" fmla="*/ 44 h 189"/>
                <a:gd name="T10" fmla="*/ 319 w 584"/>
                <a:gd name="T11" fmla="*/ 92 h 189"/>
                <a:gd name="T12" fmla="*/ 306 w 584"/>
                <a:gd name="T13" fmla="*/ 83 h 189"/>
                <a:gd name="T14" fmla="*/ 418 w 584"/>
                <a:gd name="T15" fmla="*/ 48 h 189"/>
                <a:gd name="T16" fmla="*/ 431 w 584"/>
                <a:gd name="T17" fmla="*/ 57 h 189"/>
                <a:gd name="T18" fmla="*/ 319 w 584"/>
                <a:gd name="T19" fmla="*/ 92 h 189"/>
                <a:gd name="T20" fmla="*/ 166 w 584"/>
                <a:gd name="T21" fmla="*/ 140 h 189"/>
                <a:gd name="T22" fmla="*/ 153 w 584"/>
                <a:gd name="T23" fmla="*/ 131 h 189"/>
                <a:gd name="T24" fmla="*/ 264 w 584"/>
                <a:gd name="T25" fmla="*/ 96 h 189"/>
                <a:gd name="T26" fmla="*/ 278 w 584"/>
                <a:gd name="T27" fmla="*/ 105 h 189"/>
                <a:gd name="T28" fmla="*/ 166 w 584"/>
                <a:gd name="T29" fmla="*/ 140 h 189"/>
                <a:gd name="T30" fmla="*/ 12 w 584"/>
                <a:gd name="T31" fmla="*/ 189 h 189"/>
                <a:gd name="T32" fmla="*/ 0 w 584"/>
                <a:gd name="T33" fmla="*/ 180 h 189"/>
                <a:gd name="T34" fmla="*/ 111 w 584"/>
                <a:gd name="T35" fmla="*/ 144 h 189"/>
                <a:gd name="T36" fmla="*/ 124 w 584"/>
                <a:gd name="T37" fmla="*/ 153 h 189"/>
                <a:gd name="T38" fmla="*/ 12 w 584"/>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4" h="189">
                  <a:moveTo>
                    <a:pt x="473" y="44"/>
                  </a:moveTo>
                  <a:lnTo>
                    <a:pt x="460" y="35"/>
                  </a:lnTo>
                  <a:lnTo>
                    <a:pt x="571" y="0"/>
                  </a:lnTo>
                  <a:lnTo>
                    <a:pt x="584" y="8"/>
                  </a:lnTo>
                  <a:lnTo>
                    <a:pt x="473" y="44"/>
                  </a:lnTo>
                  <a:close/>
                  <a:moveTo>
                    <a:pt x="319" y="92"/>
                  </a:moveTo>
                  <a:lnTo>
                    <a:pt x="306" y="83"/>
                  </a:lnTo>
                  <a:lnTo>
                    <a:pt x="418" y="48"/>
                  </a:lnTo>
                  <a:lnTo>
                    <a:pt x="431" y="57"/>
                  </a:lnTo>
                  <a:lnTo>
                    <a:pt x="319" y="92"/>
                  </a:lnTo>
                  <a:close/>
                  <a:moveTo>
                    <a:pt x="166" y="140"/>
                  </a:moveTo>
                  <a:lnTo>
                    <a:pt x="153" y="131"/>
                  </a:lnTo>
                  <a:lnTo>
                    <a:pt x="264" y="96"/>
                  </a:lnTo>
                  <a:lnTo>
                    <a:pt x="278" y="105"/>
                  </a:lnTo>
                  <a:lnTo>
                    <a:pt x="166" y="140"/>
                  </a:lnTo>
                  <a:close/>
                  <a:moveTo>
                    <a:pt x="12" y="189"/>
                  </a:moveTo>
                  <a:lnTo>
                    <a:pt x="0" y="180"/>
                  </a:lnTo>
                  <a:lnTo>
                    <a:pt x="111" y="144"/>
                  </a:lnTo>
                  <a:lnTo>
                    <a:pt x="124" y="153"/>
                  </a:lnTo>
                  <a:lnTo>
                    <a:pt x="12"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grpSp>
      <p:grpSp>
        <p:nvGrpSpPr>
          <p:cNvPr id="25" name="Gruppieren 24"/>
          <p:cNvGrpSpPr/>
          <p:nvPr/>
        </p:nvGrpSpPr>
        <p:grpSpPr>
          <a:xfrm>
            <a:off x="59505" y="2239975"/>
            <a:ext cx="12133277" cy="3840808"/>
            <a:chOff x="2323523" y="4118985"/>
            <a:chExt cx="7433405" cy="2353056"/>
          </a:xfrm>
        </p:grpSpPr>
        <p:sp>
          <p:nvSpPr>
            <p:cNvPr id="26" name="Freeform 23"/>
            <p:cNvSpPr>
              <a:spLocks noEditPoints="1"/>
            </p:cNvSpPr>
            <p:nvPr/>
          </p:nvSpPr>
          <p:spPr bwMode="auto">
            <a:xfrm>
              <a:off x="5324769" y="5065589"/>
              <a:ext cx="1430913" cy="462295"/>
            </a:xfrm>
            <a:custGeom>
              <a:avLst/>
              <a:gdLst>
                <a:gd name="T0" fmla="*/ 473 w 585"/>
                <a:gd name="T1" fmla="*/ 44 h 189"/>
                <a:gd name="T2" fmla="*/ 460 w 585"/>
                <a:gd name="T3" fmla="*/ 35 h 189"/>
                <a:gd name="T4" fmla="*/ 572 w 585"/>
                <a:gd name="T5" fmla="*/ 0 h 189"/>
                <a:gd name="T6" fmla="*/ 585 w 585"/>
                <a:gd name="T7" fmla="*/ 9 h 189"/>
                <a:gd name="T8" fmla="*/ 473 w 585"/>
                <a:gd name="T9" fmla="*/ 44 h 189"/>
                <a:gd name="T10" fmla="*/ 320 w 585"/>
                <a:gd name="T11" fmla="*/ 92 h 189"/>
                <a:gd name="T12" fmla="*/ 307 w 585"/>
                <a:gd name="T13" fmla="*/ 83 h 189"/>
                <a:gd name="T14" fmla="*/ 418 w 585"/>
                <a:gd name="T15" fmla="*/ 48 h 189"/>
                <a:gd name="T16" fmla="*/ 432 w 585"/>
                <a:gd name="T17" fmla="*/ 57 h 189"/>
                <a:gd name="T18" fmla="*/ 320 w 585"/>
                <a:gd name="T19" fmla="*/ 92 h 189"/>
                <a:gd name="T20" fmla="*/ 166 w 585"/>
                <a:gd name="T21" fmla="*/ 140 h 189"/>
                <a:gd name="T22" fmla="*/ 154 w 585"/>
                <a:gd name="T23" fmla="*/ 131 h 189"/>
                <a:gd name="T24" fmla="*/ 265 w 585"/>
                <a:gd name="T25" fmla="*/ 97 h 189"/>
                <a:gd name="T26" fmla="*/ 278 w 585"/>
                <a:gd name="T27" fmla="*/ 105 h 189"/>
                <a:gd name="T28" fmla="*/ 166 w 585"/>
                <a:gd name="T29" fmla="*/ 140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2" y="0"/>
                  </a:lnTo>
                  <a:lnTo>
                    <a:pt x="585" y="9"/>
                  </a:lnTo>
                  <a:lnTo>
                    <a:pt x="473" y="44"/>
                  </a:lnTo>
                  <a:close/>
                  <a:moveTo>
                    <a:pt x="320" y="92"/>
                  </a:moveTo>
                  <a:lnTo>
                    <a:pt x="307" y="83"/>
                  </a:lnTo>
                  <a:lnTo>
                    <a:pt x="418" y="48"/>
                  </a:lnTo>
                  <a:lnTo>
                    <a:pt x="432" y="57"/>
                  </a:lnTo>
                  <a:lnTo>
                    <a:pt x="320" y="92"/>
                  </a:lnTo>
                  <a:close/>
                  <a:moveTo>
                    <a:pt x="166" y="140"/>
                  </a:moveTo>
                  <a:lnTo>
                    <a:pt x="154" y="131"/>
                  </a:lnTo>
                  <a:lnTo>
                    <a:pt x="265" y="97"/>
                  </a:lnTo>
                  <a:lnTo>
                    <a:pt x="278" y="105"/>
                  </a:lnTo>
                  <a:lnTo>
                    <a:pt x="166" y="140"/>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7" name="Freeform 24"/>
            <p:cNvSpPr>
              <a:spLocks noEditPoints="1"/>
            </p:cNvSpPr>
            <p:nvPr/>
          </p:nvSpPr>
          <p:spPr bwMode="auto">
            <a:xfrm>
              <a:off x="3825369" y="5537667"/>
              <a:ext cx="1430913" cy="462295"/>
            </a:xfrm>
            <a:custGeom>
              <a:avLst/>
              <a:gdLst>
                <a:gd name="T0" fmla="*/ 473 w 585"/>
                <a:gd name="T1" fmla="*/ 44 h 189"/>
                <a:gd name="T2" fmla="*/ 460 w 585"/>
                <a:gd name="T3" fmla="*/ 35 h 189"/>
                <a:gd name="T4" fmla="*/ 571 w 585"/>
                <a:gd name="T5" fmla="*/ 0 h 189"/>
                <a:gd name="T6" fmla="*/ 585 w 585"/>
                <a:gd name="T7" fmla="*/ 9 h 189"/>
                <a:gd name="T8" fmla="*/ 473 w 585"/>
                <a:gd name="T9" fmla="*/ 44 h 189"/>
                <a:gd name="T10" fmla="*/ 319 w 585"/>
                <a:gd name="T11" fmla="*/ 92 h 189"/>
                <a:gd name="T12" fmla="*/ 307 w 585"/>
                <a:gd name="T13" fmla="*/ 83 h 189"/>
                <a:gd name="T14" fmla="*/ 418 w 585"/>
                <a:gd name="T15" fmla="*/ 49 h 189"/>
                <a:gd name="T16" fmla="*/ 431 w 585"/>
                <a:gd name="T17" fmla="*/ 57 h 189"/>
                <a:gd name="T18" fmla="*/ 319 w 585"/>
                <a:gd name="T19" fmla="*/ 92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0 h 189"/>
                <a:gd name="T34" fmla="*/ 111 w 585"/>
                <a:gd name="T35" fmla="*/ 145 h 189"/>
                <a:gd name="T36" fmla="*/ 124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5"/>
                  </a:lnTo>
                  <a:lnTo>
                    <a:pt x="571" y="0"/>
                  </a:lnTo>
                  <a:lnTo>
                    <a:pt x="585" y="9"/>
                  </a:lnTo>
                  <a:lnTo>
                    <a:pt x="473" y="44"/>
                  </a:lnTo>
                  <a:close/>
                  <a:moveTo>
                    <a:pt x="319" y="92"/>
                  </a:moveTo>
                  <a:lnTo>
                    <a:pt x="307" y="83"/>
                  </a:lnTo>
                  <a:lnTo>
                    <a:pt x="418" y="49"/>
                  </a:lnTo>
                  <a:lnTo>
                    <a:pt x="431" y="57"/>
                  </a:lnTo>
                  <a:lnTo>
                    <a:pt x="319" y="92"/>
                  </a:lnTo>
                  <a:close/>
                  <a:moveTo>
                    <a:pt x="166" y="141"/>
                  </a:moveTo>
                  <a:lnTo>
                    <a:pt x="153" y="132"/>
                  </a:lnTo>
                  <a:lnTo>
                    <a:pt x="265" y="97"/>
                  </a:lnTo>
                  <a:lnTo>
                    <a:pt x="278" y="106"/>
                  </a:lnTo>
                  <a:lnTo>
                    <a:pt x="166" y="141"/>
                  </a:lnTo>
                  <a:close/>
                  <a:moveTo>
                    <a:pt x="13" y="189"/>
                  </a:moveTo>
                  <a:lnTo>
                    <a:pt x="0" y="180"/>
                  </a:lnTo>
                  <a:lnTo>
                    <a:pt x="111" y="145"/>
                  </a:lnTo>
                  <a:lnTo>
                    <a:pt x="124"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8" name="Freeform 25"/>
            <p:cNvSpPr>
              <a:spLocks noEditPoints="1"/>
            </p:cNvSpPr>
            <p:nvPr/>
          </p:nvSpPr>
          <p:spPr bwMode="auto">
            <a:xfrm>
              <a:off x="2323523" y="6009746"/>
              <a:ext cx="1430913" cy="462295"/>
            </a:xfrm>
            <a:custGeom>
              <a:avLst/>
              <a:gdLst>
                <a:gd name="T0" fmla="*/ 473 w 585"/>
                <a:gd name="T1" fmla="*/ 44 h 189"/>
                <a:gd name="T2" fmla="*/ 461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9 w 585"/>
                <a:gd name="T15" fmla="*/ 49 h 189"/>
                <a:gd name="T16" fmla="*/ 432 w 585"/>
                <a:gd name="T17" fmla="*/ 58 h 189"/>
                <a:gd name="T18" fmla="*/ 320 w 585"/>
                <a:gd name="T19" fmla="*/ 93 h 189"/>
                <a:gd name="T20" fmla="*/ 167 w 585"/>
                <a:gd name="T21" fmla="*/ 141 h 189"/>
                <a:gd name="T22" fmla="*/ 154 w 585"/>
                <a:gd name="T23" fmla="*/ 132 h 189"/>
                <a:gd name="T24" fmla="*/ 265 w 585"/>
                <a:gd name="T25" fmla="*/ 97 h 189"/>
                <a:gd name="T26" fmla="*/ 278 w 585"/>
                <a:gd name="T27" fmla="*/ 106 h 189"/>
                <a:gd name="T28" fmla="*/ 167 w 585"/>
                <a:gd name="T29" fmla="*/ 141 h 189"/>
                <a:gd name="T30" fmla="*/ 13 w 585"/>
                <a:gd name="T31" fmla="*/ 189 h 189"/>
                <a:gd name="T32" fmla="*/ 0 w 585"/>
                <a:gd name="T33" fmla="*/ 180 h 189"/>
                <a:gd name="T34" fmla="*/ 112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1" y="36"/>
                  </a:lnTo>
                  <a:lnTo>
                    <a:pt x="572" y="0"/>
                  </a:lnTo>
                  <a:lnTo>
                    <a:pt x="585" y="9"/>
                  </a:lnTo>
                  <a:lnTo>
                    <a:pt x="473" y="44"/>
                  </a:lnTo>
                  <a:close/>
                  <a:moveTo>
                    <a:pt x="320" y="93"/>
                  </a:moveTo>
                  <a:lnTo>
                    <a:pt x="307" y="84"/>
                  </a:lnTo>
                  <a:lnTo>
                    <a:pt x="419" y="49"/>
                  </a:lnTo>
                  <a:lnTo>
                    <a:pt x="432" y="58"/>
                  </a:lnTo>
                  <a:lnTo>
                    <a:pt x="320" y="93"/>
                  </a:lnTo>
                  <a:close/>
                  <a:moveTo>
                    <a:pt x="167" y="141"/>
                  </a:moveTo>
                  <a:lnTo>
                    <a:pt x="154" y="132"/>
                  </a:lnTo>
                  <a:lnTo>
                    <a:pt x="265" y="97"/>
                  </a:lnTo>
                  <a:lnTo>
                    <a:pt x="278" y="106"/>
                  </a:lnTo>
                  <a:lnTo>
                    <a:pt x="167" y="141"/>
                  </a:lnTo>
                  <a:close/>
                  <a:moveTo>
                    <a:pt x="13" y="189"/>
                  </a:moveTo>
                  <a:lnTo>
                    <a:pt x="0" y="180"/>
                  </a:lnTo>
                  <a:lnTo>
                    <a:pt x="112"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9" name="Freeform 21"/>
            <p:cNvSpPr>
              <a:spLocks noEditPoints="1"/>
            </p:cNvSpPr>
            <p:nvPr/>
          </p:nvSpPr>
          <p:spPr bwMode="auto">
            <a:xfrm>
              <a:off x="8326015" y="4118985"/>
              <a:ext cx="1430913" cy="462295"/>
            </a:xfrm>
            <a:custGeom>
              <a:avLst/>
              <a:gdLst>
                <a:gd name="T0" fmla="*/ 473 w 585"/>
                <a:gd name="T1" fmla="*/ 44 h 189"/>
                <a:gd name="T2" fmla="*/ 460 w 585"/>
                <a:gd name="T3" fmla="*/ 36 h 189"/>
                <a:gd name="T4" fmla="*/ 572 w 585"/>
                <a:gd name="T5" fmla="*/ 0 h 189"/>
                <a:gd name="T6" fmla="*/ 585 w 585"/>
                <a:gd name="T7" fmla="*/ 9 h 189"/>
                <a:gd name="T8" fmla="*/ 473 w 585"/>
                <a:gd name="T9" fmla="*/ 44 h 189"/>
                <a:gd name="T10" fmla="*/ 320 w 585"/>
                <a:gd name="T11" fmla="*/ 93 h 189"/>
                <a:gd name="T12" fmla="*/ 307 w 585"/>
                <a:gd name="T13" fmla="*/ 84 h 189"/>
                <a:gd name="T14" fmla="*/ 418 w 585"/>
                <a:gd name="T15" fmla="*/ 49 h 189"/>
                <a:gd name="T16" fmla="*/ 431 w 585"/>
                <a:gd name="T17" fmla="*/ 58 h 189"/>
                <a:gd name="T18" fmla="*/ 320 w 585"/>
                <a:gd name="T19" fmla="*/ 93 h 189"/>
                <a:gd name="T20" fmla="*/ 166 w 585"/>
                <a:gd name="T21" fmla="*/ 141 h 189"/>
                <a:gd name="T22" fmla="*/ 153 w 585"/>
                <a:gd name="T23" fmla="*/ 132 h 189"/>
                <a:gd name="T24" fmla="*/ 265 w 585"/>
                <a:gd name="T25" fmla="*/ 97 h 189"/>
                <a:gd name="T26" fmla="*/ 278 w 585"/>
                <a:gd name="T27" fmla="*/ 106 h 189"/>
                <a:gd name="T28" fmla="*/ 166 w 585"/>
                <a:gd name="T29" fmla="*/ 141 h 189"/>
                <a:gd name="T30" fmla="*/ 13 w 585"/>
                <a:gd name="T31" fmla="*/ 189 h 189"/>
                <a:gd name="T32" fmla="*/ 0 w 585"/>
                <a:gd name="T33" fmla="*/ 181 h 189"/>
                <a:gd name="T34" fmla="*/ 111 w 585"/>
                <a:gd name="T35" fmla="*/ 145 h 189"/>
                <a:gd name="T36" fmla="*/ 125 w 585"/>
                <a:gd name="T37" fmla="*/ 154 h 189"/>
                <a:gd name="T38" fmla="*/ 13 w 585"/>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5" h="189">
                  <a:moveTo>
                    <a:pt x="473" y="44"/>
                  </a:moveTo>
                  <a:lnTo>
                    <a:pt x="460" y="36"/>
                  </a:lnTo>
                  <a:lnTo>
                    <a:pt x="572" y="0"/>
                  </a:lnTo>
                  <a:lnTo>
                    <a:pt x="585" y="9"/>
                  </a:lnTo>
                  <a:lnTo>
                    <a:pt x="473" y="44"/>
                  </a:lnTo>
                  <a:close/>
                  <a:moveTo>
                    <a:pt x="320" y="93"/>
                  </a:moveTo>
                  <a:lnTo>
                    <a:pt x="307" y="84"/>
                  </a:lnTo>
                  <a:lnTo>
                    <a:pt x="418" y="49"/>
                  </a:lnTo>
                  <a:lnTo>
                    <a:pt x="431" y="58"/>
                  </a:lnTo>
                  <a:lnTo>
                    <a:pt x="320" y="93"/>
                  </a:lnTo>
                  <a:close/>
                  <a:moveTo>
                    <a:pt x="166" y="141"/>
                  </a:moveTo>
                  <a:lnTo>
                    <a:pt x="153" y="132"/>
                  </a:lnTo>
                  <a:lnTo>
                    <a:pt x="265" y="97"/>
                  </a:lnTo>
                  <a:lnTo>
                    <a:pt x="278" y="106"/>
                  </a:lnTo>
                  <a:lnTo>
                    <a:pt x="166" y="141"/>
                  </a:lnTo>
                  <a:close/>
                  <a:moveTo>
                    <a:pt x="13" y="189"/>
                  </a:moveTo>
                  <a:lnTo>
                    <a:pt x="0" y="181"/>
                  </a:lnTo>
                  <a:lnTo>
                    <a:pt x="111" y="145"/>
                  </a:lnTo>
                  <a:lnTo>
                    <a:pt x="125" y="154"/>
                  </a:lnTo>
                  <a:lnTo>
                    <a:pt x="13"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30" name="Freeform 22"/>
            <p:cNvSpPr>
              <a:spLocks noEditPoints="1"/>
            </p:cNvSpPr>
            <p:nvPr/>
          </p:nvSpPr>
          <p:spPr bwMode="auto">
            <a:xfrm>
              <a:off x="6826615" y="4593510"/>
              <a:ext cx="1428466" cy="462295"/>
            </a:xfrm>
            <a:custGeom>
              <a:avLst/>
              <a:gdLst>
                <a:gd name="T0" fmla="*/ 473 w 584"/>
                <a:gd name="T1" fmla="*/ 44 h 189"/>
                <a:gd name="T2" fmla="*/ 460 w 584"/>
                <a:gd name="T3" fmla="*/ 35 h 189"/>
                <a:gd name="T4" fmla="*/ 571 w 584"/>
                <a:gd name="T5" fmla="*/ 0 h 189"/>
                <a:gd name="T6" fmla="*/ 584 w 584"/>
                <a:gd name="T7" fmla="*/ 8 h 189"/>
                <a:gd name="T8" fmla="*/ 473 w 584"/>
                <a:gd name="T9" fmla="*/ 44 h 189"/>
                <a:gd name="T10" fmla="*/ 319 w 584"/>
                <a:gd name="T11" fmla="*/ 92 h 189"/>
                <a:gd name="T12" fmla="*/ 306 w 584"/>
                <a:gd name="T13" fmla="*/ 83 h 189"/>
                <a:gd name="T14" fmla="*/ 418 w 584"/>
                <a:gd name="T15" fmla="*/ 48 h 189"/>
                <a:gd name="T16" fmla="*/ 431 w 584"/>
                <a:gd name="T17" fmla="*/ 57 h 189"/>
                <a:gd name="T18" fmla="*/ 319 w 584"/>
                <a:gd name="T19" fmla="*/ 92 h 189"/>
                <a:gd name="T20" fmla="*/ 166 w 584"/>
                <a:gd name="T21" fmla="*/ 140 h 189"/>
                <a:gd name="T22" fmla="*/ 153 w 584"/>
                <a:gd name="T23" fmla="*/ 131 h 189"/>
                <a:gd name="T24" fmla="*/ 264 w 584"/>
                <a:gd name="T25" fmla="*/ 96 h 189"/>
                <a:gd name="T26" fmla="*/ 278 w 584"/>
                <a:gd name="T27" fmla="*/ 105 h 189"/>
                <a:gd name="T28" fmla="*/ 166 w 584"/>
                <a:gd name="T29" fmla="*/ 140 h 189"/>
                <a:gd name="T30" fmla="*/ 12 w 584"/>
                <a:gd name="T31" fmla="*/ 189 h 189"/>
                <a:gd name="T32" fmla="*/ 0 w 584"/>
                <a:gd name="T33" fmla="*/ 180 h 189"/>
                <a:gd name="T34" fmla="*/ 111 w 584"/>
                <a:gd name="T35" fmla="*/ 144 h 189"/>
                <a:gd name="T36" fmla="*/ 124 w 584"/>
                <a:gd name="T37" fmla="*/ 153 h 189"/>
                <a:gd name="T38" fmla="*/ 12 w 584"/>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4" h="189">
                  <a:moveTo>
                    <a:pt x="473" y="44"/>
                  </a:moveTo>
                  <a:lnTo>
                    <a:pt x="460" y="35"/>
                  </a:lnTo>
                  <a:lnTo>
                    <a:pt x="571" y="0"/>
                  </a:lnTo>
                  <a:lnTo>
                    <a:pt x="584" y="8"/>
                  </a:lnTo>
                  <a:lnTo>
                    <a:pt x="473" y="44"/>
                  </a:lnTo>
                  <a:close/>
                  <a:moveTo>
                    <a:pt x="319" y="92"/>
                  </a:moveTo>
                  <a:lnTo>
                    <a:pt x="306" y="83"/>
                  </a:lnTo>
                  <a:lnTo>
                    <a:pt x="418" y="48"/>
                  </a:lnTo>
                  <a:lnTo>
                    <a:pt x="431" y="57"/>
                  </a:lnTo>
                  <a:lnTo>
                    <a:pt x="319" y="92"/>
                  </a:lnTo>
                  <a:close/>
                  <a:moveTo>
                    <a:pt x="166" y="140"/>
                  </a:moveTo>
                  <a:lnTo>
                    <a:pt x="153" y="131"/>
                  </a:lnTo>
                  <a:lnTo>
                    <a:pt x="264" y="96"/>
                  </a:lnTo>
                  <a:lnTo>
                    <a:pt x="278" y="105"/>
                  </a:lnTo>
                  <a:lnTo>
                    <a:pt x="166" y="140"/>
                  </a:lnTo>
                  <a:close/>
                  <a:moveTo>
                    <a:pt x="12" y="189"/>
                  </a:moveTo>
                  <a:lnTo>
                    <a:pt x="0" y="180"/>
                  </a:lnTo>
                  <a:lnTo>
                    <a:pt x="111" y="144"/>
                  </a:lnTo>
                  <a:lnTo>
                    <a:pt x="124" y="153"/>
                  </a:lnTo>
                  <a:lnTo>
                    <a:pt x="12"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grpSp>
      <p:sp>
        <p:nvSpPr>
          <p:cNvPr id="31" name="Freeform 27"/>
          <p:cNvSpPr>
            <a:spLocks/>
          </p:cNvSpPr>
          <p:nvPr/>
        </p:nvSpPr>
        <p:spPr bwMode="auto">
          <a:xfrm>
            <a:off x="29605" y="1671043"/>
            <a:ext cx="12193077" cy="3962805"/>
          </a:xfrm>
          <a:custGeom>
            <a:avLst/>
            <a:gdLst>
              <a:gd name="T0" fmla="*/ 5603 w 5603"/>
              <a:gd name="T1" fmla="*/ 0 h 1821"/>
              <a:gd name="T2" fmla="*/ 0 w 5603"/>
              <a:gd name="T3" fmla="*/ 1798 h 1821"/>
              <a:gd name="T4" fmla="*/ 0 w 5603"/>
              <a:gd name="T5" fmla="*/ 1821 h 1821"/>
              <a:gd name="T6" fmla="*/ 5603 w 5603"/>
              <a:gd name="T7" fmla="*/ 23 h 1821"/>
              <a:gd name="T8" fmla="*/ 5603 w 5603"/>
              <a:gd name="T9" fmla="*/ 0 h 1821"/>
            </a:gdLst>
            <a:ahLst/>
            <a:cxnLst>
              <a:cxn ang="0">
                <a:pos x="T0" y="T1"/>
              </a:cxn>
              <a:cxn ang="0">
                <a:pos x="T2" y="T3"/>
              </a:cxn>
              <a:cxn ang="0">
                <a:pos x="T4" y="T5"/>
              </a:cxn>
              <a:cxn ang="0">
                <a:pos x="T6" y="T7"/>
              </a:cxn>
              <a:cxn ang="0">
                <a:pos x="T8" y="T9"/>
              </a:cxn>
            </a:cxnLst>
            <a:rect l="0" t="0" r="r" b="b"/>
            <a:pathLst>
              <a:path w="5603" h="1821">
                <a:moveTo>
                  <a:pt x="5603" y="0"/>
                </a:moveTo>
                <a:lnTo>
                  <a:pt x="0" y="1798"/>
                </a:lnTo>
                <a:lnTo>
                  <a:pt x="0" y="1821"/>
                </a:lnTo>
                <a:lnTo>
                  <a:pt x="5603" y="23"/>
                </a:lnTo>
                <a:lnTo>
                  <a:pt x="56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32" name="Freeform 28"/>
          <p:cNvSpPr>
            <a:spLocks/>
          </p:cNvSpPr>
          <p:nvPr/>
        </p:nvSpPr>
        <p:spPr bwMode="auto">
          <a:xfrm>
            <a:off x="20611" y="1396555"/>
            <a:ext cx="12211064" cy="4125566"/>
          </a:xfrm>
          <a:custGeom>
            <a:avLst/>
            <a:gdLst>
              <a:gd name="T0" fmla="*/ 5603 w 5603"/>
              <a:gd name="T1" fmla="*/ 0 h 1893"/>
              <a:gd name="T2" fmla="*/ 0 w 5603"/>
              <a:gd name="T3" fmla="*/ 1796 h 1893"/>
              <a:gd name="T4" fmla="*/ 0 w 5603"/>
              <a:gd name="T5" fmla="*/ 1893 h 1893"/>
              <a:gd name="T6" fmla="*/ 5603 w 5603"/>
              <a:gd name="T7" fmla="*/ 109 h 1893"/>
              <a:gd name="T8" fmla="*/ 5603 w 5603"/>
              <a:gd name="T9" fmla="*/ 0 h 1893"/>
            </a:gdLst>
            <a:ahLst/>
            <a:cxnLst>
              <a:cxn ang="0">
                <a:pos x="T0" y="T1"/>
              </a:cxn>
              <a:cxn ang="0">
                <a:pos x="T2" y="T3"/>
              </a:cxn>
              <a:cxn ang="0">
                <a:pos x="T4" y="T5"/>
              </a:cxn>
              <a:cxn ang="0">
                <a:pos x="T6" y="T7"/>
              </a:cxn>
              <a:cxn ang="0">
                <a:pos x="T8" y="T9"/>
              </a:cxn>
            </a:cxnLst>
            <a:rect l="0" t="0" r="r" b="b"/>
            <a:pathLst>
              <a:path w="5603" h="1893">
                <a:moveTo>
                  <a:pt x="5603" y="0"/>
                </a:moveTo>
                <a:lnTo>
                  <a:pt x="0" y="1796"/>
                </a:lnTo>
                <a:lnTo>
                  <a:pt x="0" y="1893"/>
                </a:lnTo>
                <a:lnTo>
                  <a:pt x="5603" y="109"/>
                </a:lnTo>
                <a:lnTo>
                  <a:pt x="56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33" name="Freeform 29"/>
          <p:cNvSpPr>
            <a:spLocks/>
          </p:cNvSpPr>
          <p:nvPr/>
        </p:nvSpPr>
        <p:spPr bwMode="auto">
          <a:xfrm>
            <a:off x="20611" y="1254945"/>
            <a:ext cx="12211064" cy="4058004"/>
          </a:xfrm>
          <a:custGeom>
            <a:avLst/>
            <a:gdLst>
              <a:gd name="T0" fmla="*/ 5603 w 5603"/>
              <a:gd name="T1" fmla="*/ 0 h 1862"/>
              <a:gd name="T2" fmla="*/ 0 w 5603"/>
              <a:gd name="T3" fmla="*/ 1796 h 1862"/>
              <a:gd name="T4" fmla="*/ 0 w 5603"/>
              <a:gd name="T5" fmla="*/ 1862 h 1862"/>
              <a:gd name="T6" fmla="*/ 5603 w 5603"/>
              <a:gd name="T7" fmla="*/ 78 h 1862"/>
              <a:gd name="T8" fmla="*/ 5603 w 5603"/>
              <a:gd name="T9" fmla="*/ 0 h 1862"/>
            </a:gdLst>
            <a:ahLst/>
            <a:cxnLst>
              <a:cxn ang="0">
                <a:pos x="T0" y="T1"/>
              </a:cxn>
              <a:cxn ang="0">
                <a:pos x="T2" y="T3"/>
              </a:cxn>
              <a:cxn ang="0">
                <a:pos x="T4" y="T5"/>
              </a:cxn>
              <a:cxn ang="0">
                <a:pos x="T6" y="T7"/>
              </a:cxn>
              <a:cxn ang="0">
                <a:pos x="T8" y="T9"/>
              </a:cxn>
            </a:cxnLst>
            <a:rect l="0" t="0" r="r" b="b"/>
            <a:pathLst>
              <a:path w="5603" h="1862">
                <a:moveTo>
                  <a:pt x="5603" y="0"/>
                </a:moveTo>
                <a:lnTo>
                  <a:pt x="0" y="1796"/>
                </a:lnTo>
                <a:lnTo>
                  <a:pt x="0" y="1862"/>
                </a:lnTo>
                <a:lnTo>
                  <a:pt x="5603" y="78"/>
                </a:lnTo>
                <a:lnTo>
                  <a:pt x="5603" y="0"/>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000" dirty="0">
              <a:solidFill>
                <a:srgbClr val="5B727E"/>
              </a:solidFill>
              <a:latin typeface="Arial" charset="0"/>
            </a:endParaRPr>
          </a:p>
        </p:txBody>
      </p:sp>
      <p:sp>
        <p:nvSpPr>
          <p:cNvPr id="260" name="Textfeld 259"/>
          <p:cNvSpPr txBox="1"/>
          <p:nvPr/>
        </p:nvSpPr>
        <p:spPr>
          <a:xfrm>
            <a:off x="1094875" y="1657388"/>
            <a:ext cx="979435" cy="338554"/>
          </a:xfrm>
          <a:prstGeom prst="rect">
            <a:avLst/>
          </a:prstGeom>
          <a:noFill/>
        </p:spPr>
        <p:txBody>
          <a:bodyPr wrap="none" rtlCol="0">
            <a:spAutoFit/>
          </a:bodyPr>
          <a:lstStyle/>
          <a:p>
            <a:pPr defTabSz="457200" eaLnBrk="0" hangingPunct="0"/>
            <a:r>
              <a:rPr lang="de-AT" sz="1600" dirty="0">
                <a:solidFill>
                  <a:srgbClr val="0070C0"/>
                </a:solidFill>
                <a:latin typeface="Arial" panose="020B0604020202020204" pitchFamily="34" charset="0"/>
                <a:ea typeface="ＭＳ Ｐゴシック" panose="020B0600070205080204" pitchFamily="34" charset="-128"/>
              </a:rPr>
              <a:t>Toll RSU</a:t>
            </a:r>
          </a:p>
        </p:txBody>
      </p:sp>
      <p:sp>
        <p:nvSpPr>
          <p:cNvPr id="277" name="Textfeld 276"/>
          <p:cNvSpPr txBox="1"/>
          <p:nvPr/>
        </p:nvSpPr>
        <p:spPr>
          <a:xfrm>
            <a:off x="3515523" y="1985814"/>
            <a:ext cx="992259" cy="338554"/>
          </a:xfrm>
          <a:prstGeom prst="rect">
            <a:avLst/>
          </a:prstGeom>
          <a:noFill/>
        </p:spPr>
        <p:txBody>
          <a:bodyPr wrap="none" rtlCol="0">
            <a:spAutoFit/>
          </a:bodyPr>
          <a:lstStyle/>
          <a:p>
            <a:pPr defTabSz="457200" eaLnBrk="0" hangingPunct="0"/>
            <a:r>
              <a:rPr lang="de-AT" sz="1600" dirty="0">
                <a:solidFill>
                  <a:schemeClr val="accent3"/>
                </a:solidFill>
                <a:latin typeface="Arial" panose="020B0604020202020204" pitchFamily="34" charset="0"/>
                <a:ea typeface="ＭＳ Ｐゴシック" panose="020B0600070205080204" pitchFamily="34" charset="-128"/>
              </a:rPr>
              <a:t>Toll OBU</a:t>
            </a:r>
          </a:p>
        </p:txBody>
      </p:sp>
      <p:cxnSp>
        <p:nvCxnSpPr>
          <p:cNvPr id="284" name="Gerade Verbindung mit Pfeil 283"/>
          <p:cNvCxnSpPr/>
          <p:nvPr/>
        </p:nvCxnSpPr>
        <p:spPr>
          <a:xfrm>
            <a:off x="2026913" y="2284185"/>
            <a:ext cx="2020350" cy="310252"/>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5" name="Gerade Verbindung mit Pfeil 284"/>
          <p:cNvCxnSpPr/>
          <p:nvPr/>
        </p:nvCxnSpPr>
        <p:spPr>
          <a:xfrm flipH="1" flipV="1">
            <a:off x="2403244" y="2183454"/>
            <a:ext cx="1670625" cy="231671"/>
          </a:xfrm>
          <a:prstGeom prst="straightConnector1">
            <a:avLst/>
          </a:prstGeom>
          <a:ln w="28575">
            <a:solidFill>
              <a:srgbClr val="E34562"/>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91" name="Gruppieren 290"/>
          <p:cNvGrpSpPr/>
          <p:nvPr/>
        </p:nvGrpSpPr>
        <p:grpSpPr>
          <a:xfrm>
            <a:off x="6249519" y="999461"/>
            <a:ext cx="3589930" cy="3573410"/>
            <a:chOff x="8449055" y="-104280"/>
            <a:chExt cx="3589930" cy="5542382"/>
          </a:xfrm>
        </p:grpSpPr>
        <p:sp>
          <p:nvSpPr>
            <p:cNvPr id="274" name="Abgerundete rechteckige Legende 273"/>
            <p:cNvSpPr/>
            <p:nvPr/>
          </p:nvSpPr>
          <p:spPr>
            <a:xfrm>
              <a:off x="8449055" y="1063462"/>
              <a:ext cx="3589930" cy="793503"/>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all: </a:t>
              </a:r>
              <a:r>
                <a:rPr lang="de-AT" dirty="0" err="1"/>
                <a:t>is</a:t>
              </a:r>
              <a:r>
                <a:rPr lang="de-AT" dirty="0"/>
                <a:t> </a:t>
              </a:r>
              <a:r>
                <a:rPr lang="de-AT" dirty="0" err="1"/>
                <a:t>there</a:t>
              </a:r>
              <a:r>
                <a:rPr lang="de-AT" dirty="0"/>
                <a:t> </a:t>
              </a:r>
              <a:r>
                <a:rPr lang="de-AT" dirty="0" err="1"/>
                <a:t>anybody</a:t>
              </a:r>
              <a:r>
                <a:rPr lang="de-AT" dirty="0"/>
                <a:t>?</a:t>
              </a:r>
            </a:p>
          </p:txBody>
        </p:sp>
        <p:sp>
          <p:nvSpPr>
            <p:cNvPr id="275" name="Abgerundete rechteckige Legende 274"/>
            <p:cNvSpPr/>
            <p:nvPr/>
          </p:nvSpPr>
          <p:spPr>
            <a:xfrm>
              <a:off x="8449055" y="1938859"/>
              <a:ext cx="3589930" cy="942993"/>
            </a:xfrm>
            <a:prstGeom prst="wedgeRoundRectCallout">
              <a:avLst>
                <a:gd name="adj1" fmla="val -60556"/>
                <a:gd name="adj2" fmla="val 26780"/>
                <a:gd name="adj3" fmla="val 16667"/>
              </a:avLst>
            </a:prstGeom>
            <a:solidFill>
              <a:srgbClr val="E3456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bg1"/>
                  </a:solidFill>
                </a:rPr>
                <a:t>OBU: I </a:t>
              </a:r>
              <a:r>
                <a:rPr lang="de-AT" dirty="0" err="1">
                  <a:solidFill>
                    <a:schemeClr val="bg1"/>
                  </a:solidFill>
                </a:rPr>
                <a:t>can‘t</a:t>
              </a:r>
              <a:r>
                <a:rPr lang="de-AT" dirty="0">
                  <a:solidFill>
                    <a:schemeClr val="bg1"/>
                  </a:solidFill>
                </a:rPr>
                <a:t> </a:t>
              </a:r>
              <a:r>
                <a:rPr lang="de-AT" dirty="0" err="1">
                  <a:solidFill>
                    <a:schemeClr val="bg1"/>
                  </a:solidFill>
                </a:rPr>
                <a:t>understand</a:t>
              </a:r>
              <a:r>
                <a:rPr lang="de-AT" dirty="0">
                  <a:solidFill>
                    <a:schemeClr val="bg1"/>
                  </a:solidFill>
                </a:rPr>
                <a:t> </a:t>
              </a:r>
              <a:r>
                <a:rPr lang="de-AT" dirty="0" err="1">
                  <a:solidFill>
                    <a:schemeClr val="bg1"/>
                  </a:solidFill>
                </a:rPr>
                <a:t>anything</a:t>
              </a:r>
              <a:endParaRPr lang="de-AT" dirty="0">
                <a:solidFill>
                  <a:schemeClr val="bg1"/>
                </a:solidFill>
              </a:endParaRPr>
            </a:p>
          </p:txBody>
        </p:sp>
        <p:sp>
          <p:nvSpPr>
            <p:cNvPr id="288" name="Abgerundete rechteckige Legende 287"/>
            <p:cNvSpPr/>
            <p:nvPr/>
          </p:nvSpPr>
          <p:spPr>
            <a:xfrm>
              <a:off x="8449055" y="-104280"/>
              <a:ext cx="3589930" cy="857271"/>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all: </a:t>
              </a:r>
              <a:r>
                <a:rPr lang="de-AT" dirty="0" err="1"/>
                <a:t>is</a:t>
              </a:r>
              <a:r>
                <a:rPr lang="de-AT" dirty="0"/>
                <a:t> </a:t>
              </a:r>
              <a:r>
                <a:rPr lang="de-AT" dirty="0" err="1"/>
                <a:t>there</a:t>
              </a:r>
              <a:r>
                <a:rPr lang="de-AT" dirty="0"/>
                <a:t> </a:t>
              </a:r>
              <a:r>
                <a:rPr lang="de-AT" dirty="0" err="1"/>
                <a:t>anybody</a:t>
              </a:r>
              <a:r>
                <a:rPr lang="de-AT" dirty="0"/>
                <a:t>?</a:t>
              </a:r>
            </a:p>
          </p:txBody>
        </p:sp>
        <p:sp>
          <p:nvSpPr>
            <p:cNvPr id="289" name="Textfeld 288"/>
            <p:cNvSpPr txBox="1"/>
            <p:nvPr/>
          </p:nvSpPr>
          <p:spPr>
            <a:xfrm>
              <a:off x="9981769" y="293408"/>
              <a:ext cx="524503" cy="480131"/>
            </a:xfrm>
            <a:prstGeom prst="rect">
              <a:avLst/>
            </a:prstGeom>
            <a:noFill/>
          </p:spPr>
          <p:txBody>
            <a:bodyPr wrap="none" rtlCol="0">
              <a:spAutoFit/>
            </a:bodyPr>
            <a:lstStyle/>
            <a:p>
              <a:pPr algn="l">
                <a:lnSpc>
                  <a:spcPct val="90000"/>
                </a:lnSpc>
                <a:spcBef>
                  <a:spcPts val="600"/>
                </a:spcBef>
                <a:buSzPct val="105000"/>
              </a:pPr>
              <a:r>
                <a:rPr lang="de-AT" sz="2800" dirty="0">
                  <a:solidFill>
                    <a:srgbClr val="0070C0"/>
                  </a:solidFill>
                </a:rPr>
                <a:t>…</a:t>
              </a:r>
            </a:p>
          </p:txBody>
        </p:sp>
        <p:sp>
          <p:nvSpPr>
            <p:cNvPr id="68" name="Abgerundete rechteckige Legende 67"/>
            <p:cNvSpPr/>
            <p:nvPr/>
          </p:nvSpPr>
          <p:spPr>
            <a:xfrm>
              <a:off x="8449055" y="2979098"/>
              <a:ext cx="3589930" cy="991982"/>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all: </a:t>
              </a:r>
              <a:r>
                <a:rPr lang="de-AT" dirty="0" err="1"/>
                <a:t>is</a:t>
              </a:r>
              <a:r>
                <a:rPr lang="de-AT" dirty="0"/>
                <a:t> </a:t>
              </a:r>
              <a:r>
                <a:rPr lang="de-AT" dirty="0" err="1"/>
                <a:t>there</a:t>
              </a:r>
              <a:r>
                <a:rPr lang="de-AT" dirty="0"/>
                <a:t> </a:t>
              </a:r>
              <a:r>
                <a:rPr lang="de-AT" dirty="0" err="1"/>
                <a:t>anybody</a:t>
              </a:r>
              <a:r>
                <a:rPr lang="de-AT" dirty="0"/>
                <a:t>?</a:t>
              </a:r>
            </a:p>
          </p:txBody>
        </p:sp>
        <p:sp>
          <p:nvSpPr>
            <p:cNvPr id="69" name="Abgerundete rechteckige Legende 68"/>
            <p:cNvSpPr/>
            <p:nvPr/>
          </p:nvSpPr>
          <p:spPr>
            <a:xfrm>
              <a:off x="8449055" y="4613046"/>
              <a:ext cx="3589930" cy="825056"/>
            </a:xfrm>
            <a:prstGeom prst="wedgeRoundRectCallout">
              <a:avLst>
                <a:gd name="adj1" fmla="val -60556"/>
                <a:gd name="adj2" fmla="val 26780"/>
                <a:gd name="adj3" fmla="val 1666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RSU </a:t>
              </a:r>
              <a:r>
                <a:rPr lang="de-AT" dirty="0" err="1"/>
                <a:t>to</a:t>
              </a:r>
              <a:r>
                <a:rPr lang="de-AT" dirty="0"/>
                <a:t> all: </a:t>
              </a:r>
              <a:r>
                <a:rPr lang="de-AT" dirty="0" err="1"/>
                <a:t>is</a:t>
              </a:r>
              <a:r>
                <a:rPr lang="de-AT" dirty="0"/>
                <a:t> </a:t>
              </a:r>
              <a:r>
                <a:rPr lang="de-AT" dirty="0" err="1"/>
                <a:t>there</a:t>
              </a:r>
              <a:r>
                <a:rPr lang="de-AT" dirty="0"/>
                <a:t> </a:t>
              </a:r>
              <a:r>
                <a:rPr lang="de-AT" dirty="0" err="1"/>
                <a:t>anybody</a:t>
              </a:r>
              <a:r>
                <a:rPr lang="de-AT" dirty="0"/>
                <a:t>?</a:t>
              </a:r>
            </a:p>
          </p:txBody>
        </p:sp>
      </p:grpSp>
      <p:sp>
        <p:nvSpPr>
          <p:cNvPr id="298" name="Freihandform 297"/>
          <p:cNvSpPr/>
          <p:nvPr/>
        </p:nvSpPr>
        <p:spPr>
          <a:xfrm>
            <a:off x="1404257" y="2645229"/>
            <a:ext cx="4103914" cy="1611085"/>
          </a:xfrm>
          <a:custGeom>
            <a:avLst/>
            <a:gdLst>
              <a:gd name="connsiteX0" fmla="*/ 0 w 3679372"/>
              <a:gd name="connsiteY0" fmla="*/ 696686 h 1567543"/>
              <a:gd name="connsiteX1" fmla="*/ 2177143 w 3679372"/>
              <a:gd name="connsiteY1" fmla="*/ 0 h 1567543"/>
              <a:gd name="connsiteX2" fmla="*/ 3679372 w 3679372"/>
              <a:gd name="connsiteY2" fmla="*/ 772886 h 1567543"/>
              <a:gd name="connsiteX3" fmla="*/ 1132114 w 3679372"/>
              <a:gd name="connsiteY3" fmla="*/ 1567543 h 1567543"/>
              <a:gd name="connsiteX4" fmla="*/ 0 w 3679372"/>
              <a:gd name="connsiteY4" fmla="*/ 696686 h 1567543"/>
              <a:gd name="connsiteX0" fmla="*/ 0 w 3679372"/>
              <a:gd name="connsiteY0" fmla="*/ 696686 h 1491343"/>
              <a:gd name="connsiteX1" fmla="*/ 2177143 w 3679372"/>
              <a:gd name="connsiteY1" fmla="*/ 0 h 1491343"/>
              <a:gd name="connsiteX2" fmla="*/ 3679372 w 3679372"/>
              <a:gd name="connsiteY2" fmla="*/ 772886 h 1491343"/>
              <a:gd name="connsiteX3" fmla="*/ 1328057 w 3679372"/>
              <a:gd name="connsiteY3" fmla="*/ 1491343 h 1491343"/>
              <a:gd name="connsiteX4" fmla="*/ 0 w 3679372"/>
              <a:gd name="connsiteY4" fmla="*/ 696686 h 1491343"/>
              <a:gd name="connsiteX0" fmla="*/ 0 w 3679372"/>
              <a:gd name="connsiteY0" fmla="*/ 816428 h 1611085"/>
              <a:gd name="connsiteX1" fmla="*/ 2536372 w 3679372"/>
              <a:gd name="connsiteY1" fmla="*/ 0 h 1611085"/>
              <a:gd name="connsiteX2" fmla="*/ 3679372 w 3679372"/>
              <a:gd name="connsiteY2" fmla="*/ 892628 h 1611085"/>
              <a:gd name="connsiteX3" fmla="*/ 1328057 w 3679372"/>
              <a:gd name="connsiteY3" fmla="*/ 1611085 h 1611085"/>
              <a:gd name="connsiteX4" fmla="*/ 0 w 3679372"/>
              <a:gd name="connsiteY4" fmla="*/ 816428 h 1611085"/>
              <a:gd name="connsiteX0" fmla="*/ 0 w 4103914"/>
              <a:gd name="connsiteY0" fmla="*/ 816428 h 1611085"/>
              <a:gd name="connsiteX1" fmla="*/ 2536372 w 4103914"/>
              <a:gd name="connsiteY1" fmla="*/ 0 h 1611085"/>
              <a:gd name="connsiteX2" fmla="*/ 4103914 w 4103914"/>
              <a:gd name="connsiteY2" fmla="*/ 751113 h 1611085"/>
              <a:gd name="connsiteX3" fmla="*/ 1328057 w 4103914"/>
              <a:gd name="connsiteY3" fmla="*/ 1611085 h 1611085"/>
              <a:gd name="connsiteX4" fmla="*/ 0 w 4103914"/>
              <a:gd name="connsiteY4" fmla="*/ 816428 h 161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914" h="1611085">
                <a:moveTo>
                  <a:pt x="0" y="816428"/>
                </a:moveTo>
                <a:lnTo>
                  <a:pt x="2536372" y="0"/>
                </a:lnTo>
                <a:lnTo>
                  <a:pt x="4103914" y="751113"/>
                </a:lnTo>
                <a:lnTo>
                  <a:pt x="1328057" y="1611085"/>
                </a:lnTo>
                <a:lnTo>
                  <a:pt x="0" y="816428"/>
                </a:lnTo>
                <a:close/>
              </a:path>
            </a:pathLst>
          </a:cu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58" name="Grafik 1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 y="3466253"/>
            <a:ext cx="1650368" cy="1060754"/>
          </a:xfrm>
          <a:prstGeom prst="rect">
            <a:avLst/>
          </a:prstGeom>
        </p:spPr>
      </p:pic>
      <p:sp>
        <p:nvSpPr>
          <p:cNvPr id="190" name="Freihandform 189"/>
          <p:cNvSpPr/>
          <p:nvPr/>
        </p:nvSpPr>
        <p:spPr>
          <a:xfrm>
            <a:off x="989409" y="1963213"/>
            <a:ext cx="3851564" cy="3491346"/>
          </a:xfrm>
          <a:custGeom>
            <a:avLst/>
            <a:gdLst>
              <a:gd name="connsiteX0" fmla="*/ 0 w 3851564"/>
              <a:gd name="connsiteY0" fmla="*/ 1570182 h 3491346"/>
              <a:gd name="connsiteX1" fmla="*/ 0 w 3851564"/>
              <a:gd name="connsiteY1" fmla="*/ 0 h 3491346"/>
              <a:gd name="connsiteX2" fmla="*/ 3851564 w 3851564"/>
              <a:gd name="connsiteY2" fmla="*/ 1921164 h 3491346"/>
              <a:gd name="connsiteX3" fmla="*/ 3851564 w 3851564"/>
              <a:gd name="connsiteY3" fmla="*/ 3491346 h 3491346"/>
            </a:gdLst>
            <a:ahLst/>
            <a:cxnLst>
              <a:cxn ang="0">
                <a:pos x="connsiteX0" y="connsiteY0"/>
              </a:cxn>
              <a:cxn ang="0">
                <a:pos x="connsiteX1" y="connsiteY1"/>
              </a:cxn>
              <a:cxn ang="0">
                <a:pos x="connsiteX2" y="connsiteY2"/>
              </a:cxn>
              <a:cxn ang="0">
                <a:pos x="connsiteX3" y="connsiteY3"/>
              </a:cxn>
            </a:cxnLst>
            <a:rect l="l" t="t" r="r" b="b"/>
            <a:pathLst>
              <a:path w="3851564" h="3491346">
                <a:moveTo>
                  <a:pt x="0" y="1570182"/>
                </a:moveTo>
                <a:lnTo>
                  <a:pt x="0" y="0"/>
                </a:lnTo>
                <a:lnTo>
                  <a:pt x="3851564" y="1921164"/>
                </a:lnTo>
                <a:lnTo>
                  <a:pt x="3851564" y="3491346"/>
                </a:ln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56" name="Gruppieren 255"/>
          <p:cNvGrpSpPr/>
          <p:nvPr/>
        </p:nvGrpSpPr>
        <p:grpSpPr>
          <a:xfrm>
            <a:off x="4024751" y="3368801"/>
            <a:ext cx="291414" cy="303071"/>
            <a:chOff x="6172371" y="3872144"/>
            <a:chExt cx="127796" cy="132908"/>
          </a:xfrm>
        </p:grpSpPr>
        <p:sp>
          <p:nvSpPr>
            <p:cNvPr id="257"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58"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59"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grpSp>
        <p:nvGrpSpPr>
          <p:cNvPr id="262" name="Gruppieren 261"/>
          <p:cNvGrpSpPr/>
          <p:nvPr/>
        </p:nvGrpSpPr>
        <p:grpSpPr>
          <a:xfrm>
            <a:off x="1478933" y="2039279"/>
            <a:ext cx="291414" cy="303071"/>
            <a:chOff x="6172371" y="3872144"/>
            <a:chExt cx="127796" cy="132908"/>
          </a:xfrm>
        </p:grpSpPr>
        <p:sp>
          <p:nvSpPr>
            <p:cNvPr id="263"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4"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5"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grpSp>
        <p:nvGrpSpPr>
          <p:cNvPr id="266" name="Gruppieren 265"/>
          <p:cNvGrpSpPr/>
          <p:nvPr/>
        </p:nvGrpSpPr>
        <p:grpSpPr>
          <a:xfrm>
            <a:off x="3195018" y="2957088"/>
            <a:ext cx="291414" cy="303071"/>
            <a:chOff x="6172371" y="3872144"/>
            <a:chExt cx="127796" cy="132908"/>
          </a:xfrm>
        </p:grpSpPr>
        <p:sp>
          <p:nvSpPr>
            <p:cNvPr id="267"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8"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69"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grpSp>
        <p:nvGrpSpPr>
          <p:cNvPr id="270" name="Gruppieren 269"/>
          <p:cNvGrpSpPr/>
          <p:nvPr/>
        </p:nvGrpSpPr>
        <p:grpSpPr>
          <a:xfrm>
            <a:off x="2257537" y="2415125"/>
            <a:ext cx="291414" cy="303071"/>
            <a:chOff x="6172371" y="3872144"/>
            <a:chExt cx="127796" cy="132908"/>
          </a:xfrm>
        </p:grpSpPr>
        <p:sp>
          <p:nvSpPr>
            <p:cNvPr id="271" name="Freeform 65"/>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72" name="Freeform 66"/>
            <p:cNvSpPr>
              <a:spLocks/>
            </p:cNvSpPr>
            <p:nvPr/>
          </p:nvSpPr>
          <p:spPr bwMode="auto">
            <a:xfrm>
              <a:off x="6172371" y="3872144"/>
              <a:ext cx="127796" cy="132908"/>
            </a:xfrm>
            <a:custGeom>
              <a:avLst/>
              <a:gdLst>
                <a:gd name="T0" fmla="*/ 50 w 50"/>
                <a:gd name="T1" fmla="*/ 43 h 52"/>
                <a:gd name="T2" fmla="*/ 21 w 50"/>
                <a:gd name="T3" fmla="*/ 52 h 52"/>
                <a:gd name="T4" fmla="*/ 0 w 50"/>
                <a:gd name="T5" fmla="*/ 42 h 52"/>
                <a:gd name="T6" fmla="*/ 0 w 50"/>
                <a:gd name="T7" fmla="*/ 8 h 52"/>
                <a:gd name="T8" fmla="*/ 29 w 50"/>
                <a:gd name="T9" fmla="*/ 0 h 52"/>
                <a:gd name="T10" fmla="*/ 50 w 50"/>
                <a:gd name="T11" fmla="*/ 10 h 52"/>
                <a:gd name="T12" fmla="*/ 50 w 50"/>
                <a:gd name="T13" fmla="*/ 43 h 52"/>
                <a:gd name="T14" fmla="*/ 50 w 50"/>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50" y="43"/>
                  </a:moveTo>
                  <a:lnTo>
                    <a:pt x="21" y="52"/>
                  </a:lnTo>
                  <a:lnTo>
                    <a:pt x="0" y="42"/>
                  </a:lnTo>
                  <a:lnTo>
                    <a:pt x="0" y="8"/>
                  </a:lnTo>
                  <a:lnTo>
                    <a:pt x="29" y="0"/>
                  </a:lnTo>
                  <a:lnTo>
                    <a:pt x="50" y="10"/>
                  </a:lnTo>
                  <a:lnTo>
                    <a:pt x="50" y="43"/>
                  </a:lnTo>
                  <a:lnTo>
                    <a:pt x="50" y="43"/>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sp>
          <p:nvSpPr>
            <p:cNvPr id="273" name="Freeform 67"/>
            <p:cNvSpPr>
              <a:spLocks/>
            </p:cNvSpPr>
            <p:nvPr/>
          </p:nvSpPr>
          <p:spPr bwMode="auto">
            <a:xfrm>
              <a:off x="6174928" y="3895148"/>
              <a:ext cx="51118" cy="107348"/>
            </a:xfrm>
            <a:custGeom>
              <a:avLst/>
              <a:gdLst>
                <a:gd name="T0" fmla="*/ 102 w 102"/>
                <a:gd name="T1" fmla="*/ 47 h 214"/>
                <a:gd name="T2" fmla="*/ 101 w 102"/>
                <a:gd name="T3" fmla="*/ 214 h 214"/>
                <a:gd name="T4" fmla="*/ 0 w 102"/>
                <a:gd name="T5" fmla="*/ 165 h 214"/>
                <a:gd name="T6" fmla="*/ 2 w 102"/>
                <a:gd name="T7" fmla="*/ 0 h 214"/>
                <a:gd name="T8" fmla="*/ 102 w 102"/>
                <a:gd name="T9" fmla="*/ 47 h 214"/>
              </a:gdLst>
              <a:ahLst/>
              <a:cxnLst>
                <a:cxn ang="0">
                  <a:pos x="T0" y="T1"/>
                </a:cxn>
                <a:cxn ang="0">
                  <a:pos x="T2" y="T3"/>
                </a:cxn>
                <a:cxn ang="0">
                  <a:pos x="T4" y="T5"/>
                </a:cxn>
                <a:cxn ang="0">
                  <a:pos x="T6" y="T7"/>
                </a:cxn>
                <a:cxn ang="0">
                  <a:pos x="T8" y="T9"/>
                </a:cxn>
              </a:cxnLst>
              <a:rect l="0" t="0" r="r" b="b"/>
              <a:pathLst>
                <a:path w="102" h="214">
                  <a:moveTo>
                    <a:pt x="102" y="47"/>
                  </a:moveTo>
                  <a:cubicBezTo>
                    <a:pt x="101" y="102"/>
                    <a:pt x="101" y="158"/>
                    <a:pt x="101" y="214"/>
                  </a:cubicBezTo>
                  <a:lnTo>
                    <a:pt x="0" y="165"/>
                  </a:lnTo>
                  <a:cubicBezTo>
                    <a:pt x="0" y="110"/>
                    <a:pt x="2" y="54"/>
                    <a:pt x="2" y="0"/>
                  </a:cubicBezTo>
                  <a:lnTo>
                    <a:pt x="102" y="47"/>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AT">
                <a:solidFill>
                  <a:prstClr val="black"/>
                </a:solidFill>
                <a:latin typeface="Calibri" panose="020F0502020204030204"/>
              </a:endParaRPr>
            </a:p>
          </p:txBody>
        </p:sp>
      </p:grpSp>
      <p:sp>
        <p:nvSpPr>
          <p:cNvPr id="300" name="Freihandform 299"/>
          <p:cNvSpPr/>
          <p:nvPr/>
        </p:nvSpPr>
        <p:spPr>
          <a:xfrm>
            <a:off x="676774" y="4583501"/>
            <a:ext cx="4103914" cy="1611085"/>
          </a:xfrm>
          <a:custGeom>
            <a:avLst/>
            <a:gdLst>
              <a:gd name="connsiteX0" fmla="*/ 0 w 3679372"/>
              <a:gd name="connsiteY0" fmla="*/ 696686 h 1567543"/>
              <a:gd name="connsiteX1" fmla="*/ 2177143 w 3679372"/>
              <a:gd name="connsiteY1" fmla="*/ 0 h 1567543"/>
              <a:gd name="connsiteX2" fmla="*/ 3679372 w 3679372"/>
              <a:gd name="connsiteY2" fmla="*/ 772886 h 1567543"/>
              <a:gd name="connsiteX3" fmla="*/ 1132114 w 3679372"/>
              <a:gd name="connsiteY3" fmla="*/ 1567543 h 1567543"/>
              <a:gd name="connsiteX4" fmla="*/ 0 w 3679372"/>
              <a:gd name="connsiteY4" fmla="*/ 696686 h 1567543"/>
              <a:gd name="connsiteX0" fmla="*/ 0 w 3679372"/>
              <a:gd name="connsiteY0" fmla="*/ 696686 h 1491343"/>
              <a:gd name="connsiteX1" fmla="*/ 2177143 w 3679372"/>
              <a:gd name="connsiteY1" fmla="*/ 0 h 1491343"/>
              <a:gd name="connsiteX2" fmla="*/ 3679372 w 3679372"/>
              <a:gd name="connsiteY2" fmla="*/ 772886 h 1491343"/>
              <a:gd name="connsiteX3" fmla="*/ 1328057 w 3679372"/>
              <a:gd name="connsiteY3" fmla="*/ 1491343 h 1491343"/>
              <a:gd name="connsiteX4" fmla="*/ 0 w 3679372"/>
              <a:gd name="connsiteY4" fmla="*/ 696686 h 1491343"/>
              <a:gd name="connsiteX0" fmla="*/ 0 w 3679372"/>
              <a:gd name="connsiteY0" fmla="*/ 816428 h 1611085"/>
              <a:gd name="connsiteX1" fmla="*/ 2536372 w 3679372"/>
              <a:gd name="connsiteY1" fmla="*/ 0 h 1611085"/>
              <a:gd name="connsiteX2" fmla="*/ 3679372 w 3679372"/>
              <a:gd name="connsiteY2" fmla="*/ 892628 h 1611085"/>
              <a:gd name="connsiteX3" fmla="*/ 1328057 w 3679372"/>
              <a:gd name="connsiteY3" fmla="*/ 1611085 h 1611085"/>
              <a:gd name="connsiteX4" fmla="*/ 0 w 3679372"/>
              <a:gd name="connsiteY4" fmla="*/ 816428 h 1611085"/>
              <a:gd name="connsiteX0" fmla="*/ 0 w 4103914"/>
              <a:gd name="connsiteY0" fmla="*/ 816428 h 1611085"/>
              <a:gd name="connsiteX1" fmla="*/ 2536372 w 4103914"/>
              <a:gd name="connsiteY1" fmla="*/ 0 h 1611085"/>
              <a:gd name="connsiteX2" fmla="*/ 4103914 w 4103914"/>
              <a:gd name="connsiteY2" fmla="*/ 751113 h 1611085"/>
              <a:gd name="connsiteX3" fmla="*/ 1328057 w 4103914"/>
              <a:gd name="connsiteY3" fmla="*/ 1611085 h 1611085"/>
              <a:gd name="connsiteX4" fmla="*/ 0 w 4103914"/>
              <a:gd name="connsiteY4" fmla="*/ 816428 h 161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914" h="1611085">
                <a:moveTo>
                  <a:pt x="0" y="816428"/>
                </a:moveTo>
                <a:lnTo>
                  <a:pt x="2536372" y="0"/>
                </a:lnTo>
                <a:lnTo>
                  <a:pt x="4103914" y="751113"/>
                </a:lnTo>
                <a:lnTo>
                  <a:pt x="1328057" y="1611085"/>
                </a:lnTo>
                <a:lnTo>
                  <a:pt x="0" y="816428"/>
                </a:lnTo>
                <a:close/>
              </a:path>
            </a:pathLst>
          </a:cu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Communication </a:t>
            </a:r>
            <a:r>
              <a:rPr lang="de-AT" dirty="0" err="1"/>
              <a:t>zone</a:t>
            </a:r>
            <a:endParaRPr lang="de-AT" dirty="0"/>
          </a:p>
        </p:txBody>
      </p:sp>
      <p:pic>
        <p:nvPicPr>
          <p:cNvPr id="35" name="Grafik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50" y="5760296"/>
            <a:ext cx="981507" cy="587057"/>
          </a:xfrm>
          <a:prstGeom prst="rect">
            <a:avLst/>
          </a:prstGeom>
        </p:spPr>
      </p:pic>
      <p:sp>
        <p:nvSpPr>
          <p:cNvPr id="2" name="Rechteck 1"/>
          <p:cNvSpPr/>
          <p:nvPr/>
        </p:nvSpPr>
        <p:spPr>
          <a:xfrm>
            <a:off x="9924965" y="995130"/>
            <a:ext cx="1864531" cy="4089193"/>
          </a:xfrm>
          <a:prstGeom prst="rect">
            <a:avLst/>
          </a:prstGeom>
          <a:solidFill>
            <a:schemeClr val="bg2"/>
          </a:solidFill>
        </p:spPr>
        <p:txBody>
          <a:bodyPr vert="horz" wrap="square" rtlCol="0" anchor="t">
            <a:noAutofit/>
          </a:bodyPr>
          <a:lstStyle/>
          <a:p>
            <a:pPr algn="ctr">
              <a:lnSpc>
                <a:spcPct val="90000"/>
              </a:lnSpc>
              <a:spcBef>
                <a:spcPts val="600"/>
              </a:spcBef>
              <a:buSzPct val="105000"/>
            </a:pPr>
            <a:r>
              <a:rPr lang="de-AT" dirty="0" err="1"/>
              <a:t>l</a:t>
            </a:r>
            <a:r>
              <a:rPr lang="de-AT" dirty="0" err="1">
                <a:solidFill>
                  <a:schemeClr val="tx1"/>
                </a:solidFill>
              </a:rPr>
              <a:t>ong</a:t>
            </a:r>
            <a:r>
              <a:rPr lang="de-AT" dirty="0">
                <a:solidFill>
                  <a:schemeClr val="tx1"/>
                </a:solidFill>
              </a:rPr>
              <a:t>-term </a:t>
            </a:r>
            <a:r>
              <a:rPr lang="de-AT" dirty="0" err="1">
                <a:solidFill>
                  <a:schemeClr val="tx1"/>
                </a:solidFill>
              </a:rPr>
              <a:t>interference</a:t>
            </a:r>
            <a:endParaRPr lang="de-AT" dirty="0">
              <a:solidFill>
                <a:schemeClr val="tx1"/>
              </a:solidFill>
            </a:endParaRPr>
          </a:p>
        </p:txBody>
      </p:sp>
      <p:pic>
        <p:nvPicPr>
          <p:cNvPr id="67" name="Grafik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939" y="2194125"/>
            <a:ext cx="1640178" cy="1125790"/>
          </a:xfrm>
          <a:prstGeom prst="rect">
            <a:avLst/>
          </a:prstGeom>
        </p:spPr>
      </p:pic>
      <p:sp>
        <p:nvSpPr>
          <p:cNvPr id="70" name="Textfeld 69"/>
          <p:cNvSpPr txBox="1"/>
          <p:nvPr/>
        </p:nvSpPr>
        <p:spPr>
          <a:xfrm>
            <a:off x="8780106" y="5390481"/>
            <a:ext cx="3420887" cy="480131"/>
          </a:xfrm>
          <a:prstGeom prst="rect">
            <a:avLst/>
          </a:prstGeom>
          <a:solidFill>
            <a:schemeClr val="bg2"/>
          </a:solidFill>
        </p:spPr>
        <p:txBody>
          <a:bodyPr wrap="square" rtlCol="0">
            <a:spAutoFit/>
          </a:bodyPr>
          <a:lstStyle/>
          <a:p>
            <a:pPr algn="l">
              <a:lnSpc>
                <a:spcPct val="90000"/>
              </a:lnSpc>
              <a:spcBef>
                <a:spcPts val="600"/>
              </a:spcBef>
              <a:buSzPct val="105000"/>
            </a:pPr>
            <a:r>
              <a:rPr lang="de-AT" sz="2800" b="1" dirty="0">
                <a:sym typeface="Wingdings" panose="05000000000000000000" pitchFamily="2" charset="2"/>
              </a:rPr>
              <a:t> </a:t>
            </a:r>
            <a:r>
              <a:rPr lang="de-AT" sz="2800" b="1" dirty="0" err="1">
                <a:sym typeface="Wingdings" panose="05000000000000000000" pitchFamily="2" charset="2"/>
              </a:rPr>
              <a:t>No</a:t>
            </a:r>
            <a:r>
              <a:rPr lang="de-AT" sz="2800" b="1" dirty="0">
                <a:sym typeface="Wingdings" panose="05000000000000000000" pitchFamily="2" charset="2"/>
              </a:rPr>
              <a:t> toll </a:t>
            </a:r>
            <a:r>
              <a:rPr lang="de-AT" sz="2800" b="1" dirty="0" err="1">
                <a:sym typeface="Wingdings" panose="05000000000000000000" pitchFamily="2" charset="2"/>
              </a:rPr>
              <a:t>transaction</a:t>
            </a:r>
            <a:endParaRPr lang="de-AT" sz="2800" b="1" dirty="0"/>
          </a:p>
        </p:txBody>
      </p:sp>
      <p:sp>
        <p:nvSpPr>
          <p:cNvPr id="61" name="Titre 1">
            <a:extLst>
              <a:ext uri="{FF2B5EF4-FFF2-40B4-BE49-F238E27FC236}">
                <a16:creationId xmlns:a16="http://schemas.microsoft.com/office/drawing/2014/main" id="{6FA91B53-6164-3DB5-4E04-1970642741A4}"/>
              </a:ext>
            </a:extLst>
          </p:cNvPr>
          <p:cNvSpPr>
            <a:spLocks noGrp="1"/>
          </p:cNvSpPr>
          <p:nvPr>
            <p:ph type="title"/>
          </p:nvPr>
        </p:nvSpPr>
        <p:spPr>
          <a:xfrm>
            <a:off x="565935" y="118547"/>
            <a:ext cx="10929692" cy="364340"/>
          </a:xfrm>
        </p:spPr>
        <p:txBody>
          <a:bodyPr/>
          <a:lstStyle/>
          <a:p>
            <a:r>
              <a:rPr lang="en-US" dirty="0"/>
              <a:t>Toll Transaction – with long-term interference</a:t>
            </a:r>
            <a:endParaRPr lang="fr-BE" dirty="0"/>
          </a:p>
        </p:txBody>
      </p:sp>
      <p:sp>
        <p:nvSpPr>
          <p:cNvPr id="296" name="Abgerundete rechteckige Legende 295"/>
          <p:cNvSpPr/>
          <p:nvPr/>
        </p:nvSpPr>
        <p:spPr>
          <a:xfrm flipH="1">
            <a:off x="9402327" y="1565428"/>
            <a:ext cx="1826338" cy="3404191"/>
          </a:xfrm>
          <a:prstGeom prst="wedgeRoundRectCallout">
            <a:avLst>
              <a:gd name="adj1" fmla="val -76319"/>
              <a:gd name="adj2" fmla="val 40708"/>
              <a:gd name="adj3" fmla="val 16667"/>
            </a:avLst>
          </a:prstGeom>
          <a:solidFill>
            <a:srgbClr val="FFCC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#!$%&amp;/]! </a:t>
            </a:r>
          </a:p>
          <a:p>
            <a:pPr algn="ctr"/>
            <a:r>
              <a:rPr lang="de-AT" dirty="0">
                <a:solidFill>
                  <a:schemeClr val="tx1"/>
                </a:solidFill>
              </a:rPr>
              <a:t> </a:t>
            </a:r>
          </a:p>
          <a:p>
            <a:pPr algn="ctr"/>
            <a:r>
              <a:rPr lang="de-AT" dirty="0">
                <a:solidFill>
                  <a:schemeClr val="tx1"/>
                </a:solidFill>
              </a:rPr>
              <a:t>&amp;&amp;%$§(</a:t>
            </a:r>
          </a:p>
          <a:p>
            <a:pPr algn="ctr"/>
            <a:endParaRPr lang="de-AT" dirty="0">
              <a:solidFill>
                <a:schemeClr val="tx1"/>
              </a:solidFill>
            </a:endParaRPr>
          </a:p>
          <a:p>
            <a:pPr algn="ctr"/>
            <a:r>
              <a:rPr lang="de-AT" dirty="0">
                <a:solidFill>
                  <a:schemeClr val="tx1"/>
                </a:solidFill>
              </a:rPr>
              <a:t>&amp;%$/()((</a:t>
            </a:r>
          </a:p>
          <a:p>
            <a:pPr algn="ctr"/>
            <a:endParaRPr lang="de-AT" dirty="0">
              <a:solidFill>
                <a:schemeClr val="tx1"/>
              </a:solidFill>
            </a:endParaRPr>
          </a:p>
          <a:p>
            <a:pPr algn="ctr"/>
            <a:r>
              <a:rPr lang="de-AT" dirty="0">
                <a:solidFill>
                  <a:schemeClr val="tx1"/>
                </a:solidFill>
              </a:rPr>
              <a:t>$$%³%%&amp;</a:t>
            </a:r>
          </a:p>
          <a:p>
            <a:pPr algn="ctr"/>
            <a:endParaRPr lang="de-AT" dirty="0">
              <a:solidFill>
                <a:schemeClr val="tx1"/>
              </a:solidFill>
            </a:endParaRPr>
          </a:p>
          <a:p>
            <a:pPr algn="ctr"/>
            <a:r>
              <a:rPr lang="de-AT" dirty="0">
                <a:solidFill>
                  <a:schemeClr val="tx1"/>
                </a:solidFill>
              </a:rPr>
              <a:t>&amp;&amp;%%&amp;&amp;  </a:t>
            </a:r>
          </a:p>
          <a:p>
            <a:pPr algn="ctr"/>
            <a:endParaRPr lang="de-AT" dirty="0">
              <a:solidFill>
                <a:schemeClr val="tx1"/>
              </a:solidFill>
            </a:endParaRPr>
          </a:p>
          <a:p>
            <a:pPr algn="ctr"/>
            <a:r>
              <a:rPr lang="de-AT" dirty="0" err="1">
                <a:solidFill>
                  <a:schemeClr val="tx1"/>
                </a:solidFill>
              </a:rPr>
              <a:t>Interfering</a:t>
            </a:r>
            <a:r>
              <a:rPr lang="de-AT" dirty="0">
                <a:solidFill>
                  <a:schemeClr val="tx1"/>
                </a:solidFill>
              </a:rPr>
              <a:t> </a:t>
            </a:r>
            <a:r>
              <a:rPr lang="de-AT" dirty="0" err="1">
                <a:solidFill>
                  <a:schemeClr val="tx1"/>
                </a:solidFill>
              </a:rPr>
              <a:t>signal</a:t>
            </a:r>
            <a:endParaRPr lang="de-AT" dirty="0">
              <a:solidFill>
                <a:schemeClr val="tx1"/>
              </a:solidFill>
            </a:endParaRPr>
          </a:p>
        </p:txBody>
      </p:sp>
      <p:sp>
        <p:nvSpPr>
          <p:cNvPr id="60" name="Textfeld 59">
            <a:extLst>
              <a:ext uri="{FF2B5EF4-FFF2-40B4-BE49-F238E27FC236}">
                <a16:creationId xmlns:a16="http://schemas.microsoft.com/office/drawing/2014/main" id="{8AD6C1A1-00A2-4257-9B83-DCCD78AAFED2}"/>
              </a:ext>
            </a:extLst>
          </p:cNvPr>
          <p:cNvSpPr txBox="1"/>
          <p:nvPr/>
        </p:nvSpPr>
        <p:spPr>
          <a:xfrm>
            <a:off x="8780106" y="5981308"/>
            <a:ext cx="3422039" cy="480131"/>
          </a:xfrm>
          <a:prstGeom prst="rect">
            <a:avLst/>
          </a:prstGeom>
          <a:solidFill>
            <a:schemeClr val="bg2"/>
          </a:solidFill>
        </p:spPr>
        <p:txBody>
          <a:bodyPr wrap="square" rtlCol="0">
            <a:spAutoFit/>
          </a:bodyPr>
          <a:lstStyle/>
          <a:p>
            <a:pPr algn="l">
              <a:lnSpc>
                <a:spcPct val="90000"/>
              </a:lnSpc>
              <a:spcBef>
                <a:spcPts val="600"/>
              </a:spcBef>
              <a:buSzPct val="105000"/>
            </a:pPr>
            <a:r>
              <a:rPr lang="de-AT" sz="2800" b="1" dirty="0">
                <a:sym typeface="Wingdings" panose="05000000000000000000" pitchFamily="2" charset="2"/>
              </a:rPr>
              <a:t> Revenue lost!</a:t>
            </a:r>
            <a:endParaRPr lang="de-AT" sz="2800" b="1" dirty="0"/>
          </a:p>
        </p:txBody>
      </p:sp>
    </p:spTree>
    <p:extLst>
      <p:ext uri="{BB962C8B-B14F-4D97-AF65-F5344CB8AC3E}">
        <p14:creationId xmlns:p14="http://schemas.microsoft.com/office/powerpoint/2010/main" val="22620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4400" dirty="0"/>
              <a:t>Who </a:t>
            </a:r>
            <a:r>
              <a:rPr lang="de-AT" sz="4400" dirty="0" err="1"/>
              <a:t>is</a:t>
            </a:r>
            <a:r>
              <a:rPr lang="de-AT" sz="4400" dirty="0"/>
              <a:t> </a:t>
            </a:r>
            <a:r>
              <a:rPr lang="de-AT" sz="4400" dirty="0" err="1"/>
              <a:t>interfering</a:t>
            </a:r>
            <a:r>
              <a:rPr lang="de-AT" sz="4400" dirty="0"/>
              <a:t> </a:t>
            </a:r>
            <a:r>
              <a:rPr lang="de-AT" sz="4400" dirty="0" err="1"/>
              <a:t>with</a:t>
            </a:r>
            <a:r>
              <a:rPr lang="de-AT" sz="4400" dirty="0"/>
              <a:t> electronic </a:t>
            </a:r>
            <a:r>
              <a:rPr lang="de-AT" sz="4400" dirty="0" err="1"/>
              <a:t>tolling</a:t>
            </a:r>
            <a:r>
              <a:rPr lang="de-AT" sz="4400" dirty="0"/>
              <a:t>?</a:t>
            </a:r>
            <a:endParaRPr lang="en-US" sz="4400" dirty="0"/>
          </a:p>
        </p:txBody>
      </p:sp>
      <p:sp>
        <p:nvSpPr>
          <p:cNvPr id="3" name="Text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31061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1391</Words>
  <Application>Microsoft Office PowerPoint</Application>
  <PresentationFormat>Breitbild</PresentationFormat>
  <Paragraphs>240</Paragraphs>
  <Slides>19</Slides>
  <Notes>13</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19</vt:i4>
      </vt:variant>
    </vt:vector>
  </HeadingPairs>
  <TitlesOfParts>
    <vt:vector size="26" baseType="lpstr">
      <vt:lpstr>Arial</vt:lpstr>
      <vt:lpstr>Arial Narrow</vt:lpstr>
      <vt:lpstr>Calibri</vt:lpstr>
      <vt:lpstr>Calibri Light</vt:lpstr>
      <vt:lpstr>Thème Office</vt:lpstr>
      <vt:lpstr>1_Thème Office</vt:lpstr>
      <vt:lpstr>2_Thème Office</vt:lpstr>
      <vt:lpstr>PowerPoint-Präsentation</vt:lpstr>
      <vt:lpstr>PowerPoint-Präsentation</vt:lpstr>
      <vt:lpstr>Agenda</vt:lpstr>
      <vt:lpstr>What Is Interference?</vt:lpstr>
      <vt:lpstr>What means interference for electronic tolling?</vt:lpstr>
      <vt:lpstr>Toll Transaction – without interference</vt:lpstr>
      <vt:lpstr>Toll Transaction – with short-term interference</vt:lpstr>
      <vt:lpstr>Toll Transaction – with long-term interference</vt:lpstr>
      <vt:lpstr>Who is interfering with electronic tolling?</vt:lpstr>
      <vt:lpstr>Possible interferers</vt:lpstr>
      <vt:lpstr>Usage of The 5-GHz frequency band</vt:lpstr>
      <vt:lpstr>Use of The 5.8-GHz frequency band</vt:lpstr>
      <vt:lpstr>Interference mitigation measures</vt:lpstr>
      <vt:lpstr>Why do we need mitigation measures?</vt:lpstr>
      <vt:lpstr>Who influences the use of frequency bands?</vt:lpstr>
      <vt:lpstr>ASECAP Protected Zone Database </vt:lpstr>
      <vt:lpstr>ASECAP Protected Zone Database</vt:lpstr>
      <vt:lpstr>Takeaways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Romina Conti</dc:creator>
  <cp:lastModifiedBy>Ruehrup Stefan</cp:lastModifiedBy>
  <cp:revision>26</cp:revision>
  <dcterms:created xsi:type="dcterms:W3CDTF">2022-08-01T13:47:42Z</dcterms:created>
  <dcterms:modified xsi:type="dcterms:W3CDTF">2022-11-14T17:28:22Z</dcterms:modified>
</cp:coreProperties>
</file>